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61"/>
  </p:notesMasterIdLst>
  <p:sldIdLst>
    <p:sldId id="256" r:id="rId2"/>
    <p:sldId id="555" r:id="rId3"/>
    <p:sldId id="556" r:id="rId4"/>
    <p:sldId id="565" r:id="rId5"/>
    <p:sldId id="566" r:id="rId6"/>
    <p:sldId id="559" r:id="rId7"/>
    <p:sldId id="567" r:id="rId8"/>
    <p:sldId id="561" r:id="rId9"/>
    <p:sldId id="568" r:id="rId10"/>
    <p:sldId id="569" r:id="rId11"/>
    <p:sldId id="570" r:id="rId12"/>
    <p:sldId id="554" r:id="rId13"/>
    <p:sldId id="571" r:id="rId14"/>
    <p:sldId id="572" r:id="rId15"/>
    <p:sldId id="573" r:id="rId16"/>
    <p:sldId id="574" r:id="rId17"/>
    <p:sldId id="575" r:id="rId18"/>
    <p:sldId id="576" r:id="rId19"/>
    <p:sldId id="577" r:id="rId20"/>
    <p:sldId id="578" r:id="rId21"/>
    <p:sldId id="619" r:id="rId22"/>
    <p:sldId id="580" r:id="rId23"/>
    <p:sldId id="581" r:id="rId24"/>
    <p:sldId id="582" r:id="rId25"/>
    <p:sldId id="620" r:id="rId26"/>
    <p:sldId id="584" r:id="rId27"/>
    <p:sldId id="585" r:id="rId28"/>
    <p:sldId id="621" r:id="rId29"/>
    <p:sldId id="622" r:id="rId30"/>
    <p:sldId id="588" r:id="rId31"/>
    <p:sldId id="589" r:id="rId32"/>
    <p:sldId id="623" r:id="rId33"/>
    <p:sldId id="590" r:id="rId34"/>
    <p:sldId id="591" r:id="rId35"/>
    <p:sldId id="592" r:id="rId36"/>
    <p:sldId id="593" r:id="rId37"/>
    <p:sldId id="594" r:id="rId38"/>
    <p:sldId id="595" r:id="rId39"/>
    <p:sldId id="596" r:id="rId40"/>
    <p:sldId id="597" r:id="rId41"/>
    <p:sldId id="598" r:id="rId42"/>
    <p:sldId id="599" r:id="rId43"/>
    <p:sldId id="600" r:id="rId44"/>
    <p:sldId id="601" r:id="rId45"/>
    <p:sldId id="624" r:id="rId46"/>
    <p:sldId id="625" r:id="rId47"/>
    <p:sldId id="626" r:id="rId48"/>
    <p:sldId id="627" r:id="rId49"/>
    <p:sldId id="628" r:id="rId50"/>
    <p:sldId id="629" r:id="rId51"/>
    <p:sldId id="630" r:id="rId52"/>
    <p:sldId id="631" r:id="rId53"/>
    <p:sldId id="632" r:id="rId54"/>
    <p:sldId id="636" r:id="rId55"/>
    <p:sldId id="633" r:id="rId56"/>
    <p:sldId id="616" r:id="rId57"/>
    <p:sldId id="634" r:id="rId58"/>
    <p:sldId id="635" r:id="rId59"/>
    <p:sldId id="339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3979" autoAdjust="0"/>
  </p:normalViewPr>
  <p:slideViewPr>
    <p:cSldViewPr snapToGrid="0">
      <p:cViewPr varScale="1">
        <p:scale>
          <a:sx n="66" d="100"/>
          <a:sy n="66" d="100"/>
        </p:scale>
        <p:origin x="3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1000.5175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27T09:44:19.97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7 0 522 0,'-7'27'176'0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4530E-66E8-4EEF-8660-8A53FF529BDE}" type="datetimeFigureOut">
              <a:rPr lang="en-SG" smtClean="0"/>
              <a:t>27/10/2021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195AC-A795-4C37-B905-E546E142DAE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40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95AC-A795-4C37-B905-E546E142DAE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3812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62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3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a) x =  43m,  v = 23 m/s b)   x = 55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40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a) 10 s</a:t>
            </a:r>
            <a:r>
              <a:rPr lang="en-GB" baseline="0" dirty="0" smtClean="0"/>
              <a:t> b) 150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56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a) 10 s</a:t>
            </a:r>
            <a:r>
              <a:rPr lang="en-GB" baseline="0" dirty="0" smtClean="0"/>
              <a:t> b) 150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35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a) 10 s</a:t>
            </a:r>
            <a:r>
              <a:rPr lang="en-GB" baseline="0" dirty="0" smtClean="0"/>
              <a:t> b) 150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79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The direction of the acceleration due to gravity is downwards. If we use positive direction to be upward then the acceleration is equal to –g.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04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a) +10.1m, +5.2 m/s,  -18.4 m, -24.2</a:t>
            </a:r>
            <a:r>
              <a:rPr lang="en-GB" baseline="0" dirty="0" smtClean="0"/>
              <a:t> m/s  b) +11.3 m/s, -11.3 m/s  c) +11.5 m  d) -9.80 m/s</a:t>
            </a:r>
            <a:r>
              <a:rPr lang="en-GB" baseline="30000" dirty="0" smtClean="0"/>
              <a:t>2</a:t>
            </a:r>
            <a:r>
              <a:rPr lang="en-GB" baseline="0" dirty="0" smtClean="0"/>
              <a:t>  e) </a:t>
            </a:r>
            <a:r>
              <a:rPr lang="en-GB" dirty="0" smtClean="0"/>
              <a:t> 3.36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1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1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lphaLcParenR"/>
            </a:pPr>
            <a:r>
              <a:rPr lang="en-GB" dirty="0" smtClean="0"/>
              <a:t>(1.0m,</a:t>
            </a:r>
            <a:r>
              <a:rPr lang="en-GB" baseline="0" dirty="0" smtClean="0"/>
              <a:t> 2.2m), 2.4 m  b) (-1.0 m)</a:t>
            </a:r>
            <a:r>
              <a:rPr lang="en-GB" b="1" baseline="0" dirty="0" err="1" smtClean="0"/>
              <a:t>i</a:t>
            </a:r>
            <a:r>
              <a:rPr lang="en-GB" b="1" baseline="0" dirty="0" smtClean="0"/>
              <a:t> </a:t>
            </a:r>
            <a:r>
              <a:rPr lang="en-GB" b="0" baseline="0" dirty="0" smtClean="0"/>
              <a:t>+ (2.2 m)</a:t>
            </a:r>
            <a:r>
              <a:rPr lang="en-GB" b="1" baseline="0" dirty="0" smtClean="0"/>
              <a:t>j</a:t>
            </a:r>
            <a:r>
              <a:rPr lang="en-GB" b="0" baseline="0" dirty="0" smtClean="0"/>
              <a:t>,</a:t>
            </a:r>
            <a:r>
              <a:rPr lang="en-GB" b="1" baseline="0" dirty="0" smtClean="0"/>
              <a:t> </a:t>
            </a:r>
            <a:r>
              <a:rPr lang="en-GB" baseline="0" dirty="0" smtClean="0"/>
              <a:t>(-0.50 m/s)</a:t>
            </a:r>
            <a:r>
              <a:rPr lang="en-GB" b="1" baseline="0" dirty="0" err="1" smtClean="0"/>
              <a:t>i</a:t>
            </a:r>
            <a:r>
              <a:rPr lang="en-GB" b="1" baseline="0" dirty="0" smtClean="0"/>
              <a:t> </a:t>
            </a:r>
            <a:r>
              <a:rPr lang="en-GB" b="0" baseline="0" dirty="0" smtClean="0"/>
              <a:t>+ (1.1 m/s)</a:t>
            </a:r>
            <a:r>
              <a:rPr lang="en-GB" b="1" baseline="0" dirty="0" smtClean="0"/>
              <a:t>j</a:t>
            </a:r>
            <a:r>
              <a:rPr lang="en-GB" b="0" baseline="0" dirty="0" smtClean="0"/>
              <a:t>,</a:t>
            </a:r>
            <a:r>
              <a:rPr lang="en-GB" b="1" baseline="0" dirty="0" smtClean="0"/>
              <a:t> </a:t>
            </a:r>
            <a:r>
              <a:rPr lang="en-GB" b="0" baseline="0" dirty="0" smtClean="0"/>
              <a:t>c) </a:t>
            </a:r>
            <a:r>
              <a:rPr lang="en-GB" baseline="0" dirty="0" smtClean="0"/>
              <a:t>(-0.50 m/s</a:t>
            </a:r>
            <a:r>
              <a:rPr lang="en-GB" baseline="30000" dirty="0" smtClean="0"/>
              <a:t>2</a:t>
            </a:r>
            <a:r>
              <a:rPr lang="en-GB" baseline="0" dirty="0" smtClean="0"/>
              <a:t>)</a:t>
            </a:r>
            <a:r>
              <a:rPr lang="en-GB" baseline="0" dirty="0" err="1" smtClean="0"/>
              <a:t>t</a:t>
            </a:r>
            <a:r>
              <a:rPr lang="en-GB" b="1" baseline="0" dirty="0" err="1" smtClean="0"/>
              <a:t>i</a:t>
            </a:r>
            <a:r>
              <a:rPr lang="en-GB" b="1" baseline="0" dirty="0" smtClean="0"/>
              <a:t> </a:t>
            </a:r>
            <a:r>
              <a:rPr lang="en-GB" b="0" baseline="0" dirty="0" smtClean="0"/>
              <a:t>+ [(1.0 m/s) + </a:t>
            </a:r>
            <a:r>
              <a:rPr lang="en-GB" baseline="0" dirty="0" smtClean="0"/>
              <a:t>(0.075 m/s</a:t>
            </a:r>
            <a:r>
              <a:rPr lang="en-GB" baseline="30000" dirty="0" smtClean="0"/>
              <a:t>3</a:t>
            </a:r>
            <a:r>
              <a:rPr lang="en-GB" baseline="0" dirty="0" smtClean="0"/>
              <a:t>)t</a:t>
            </a:r>
            <a:r>
              <a:rPr lang="en-GB" baseline="30000" dirty="0" smtClean="0"/>
              <a:t>2</a:t>
            </a:r>
            <a:r>
              <a:rPr lang="en-GB" baseline="0" dirty="0" smtClean="0"/>
              <a:t>]</a:t>
            </a:r>
            <a:r>
              <a:rPr lang="en-GB" b="0" baseline="0" dirty="0" smtClean="0"/>
              <a:t>  </a:t>
            </a:r>
            <a:r>
              <a:rPr lang="en-GB" b="1" baseline="0" dirty="0" smtClean="0"/>
              <a:t>j</a:t>
            </a:r>
            <a:endParaRPr lang="en-GB" b="0" baseline="0" dirty="0" smtClean="0"/>
          </a:p>
          <a:p>
            <a:pPr marL="228600" indent="-228600">
              <a:buNone/>
            </a:pPr>
            <a:r>
              <a:rPr lang="en-GB" b="0" baseline="0" dirty="0" smtClean="0"/>
              <a:t>d)  -1.0 m/s, 1.3 m/s,     1.6 m/s,  38</a:t>
            </a:r>
            <a:r>
              <a:rPr lang="en-GB" b="0" baseline="30000" dirty="0" smtClean="0"/>
              <a:t>o</a:t>
            </a:r>
            <a:r>
              <a:rPr lang="en-GB" b="0" baseline="0" dirty="0" smtClean="0"/>
              <a:t> west of north</a:t>
            </a:r>
          </a:p>
          <a:p>
            <a:pPr marL="228600" indent="-22860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3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lphaLcParenR"/>
            </a:pPr>
            <a:r>
              <a:rPr lang="en-GB" dirty="0" smtClean="0"/>
              <a:t>Arc length OE</a:t>
            </a:r>
          </a:p>
          <a:p>
            <a:pPr marL="228600" indent="-228600">
              <a:buAutoNum type="alphaLcParenR"/>
            </a:pPr>
            <a:r>
              <a:rPr lang="en-GB" dirty="0" smtClean="0"/>
              <a:t>Vector </a:t>
            </a:r>
            <a:r>
              <a:rPr lang="en-GB" sz="1200" b="1" dirty="0" smtClean="0"/>
              <a:t>OE</a:t>
            </a:r>
          </a:p>
          <a:p>
            <a:pPr marL="228600" indent="-228600">
              <a:buAutoNum type="alphaLcParenR"/>
            </a:pPr>
            <a:r>
              <a:rPr lang="en-GB" sz="1200" b="0" dirty="0" smtClean="0"/>
              <a:t>2</a:t>
            </a:r>
            <a:r>
              <a:rPr lang="el-GR" sz="1200" b="0" dirty="0" smtClean="0">
                <a:latin typeface="SFRM1200"/>
              </a:rPr>
              <a:t>π</a:t>
            </a:r>
            <a:r>
              <a:rPr lang="en-GB" sz="1200" b="0" dirty="0" smtClean="0">
                <a:latin typeface="SFRM1200"/>
              </a:rPr>
              <a:t>R</a:t>
            </a:r>
          </a:p>
          <a:p>
            <a:pPr marL="228600" indent="-228600">
              <a:buAutoNum type="alphaLcParenR"/>
            </a:pPr>
            <a:r>
              <a:rPr lang="en-GB" sz="1200" b="0" dirty="0" smtClean="0">
                <a:latin typeface="SFRM1200"/>
              </a:rPr>
              <a:t>Displacement will be zero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49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lphaLcParenR"/>
            </a:pPr>
            <a:r>
              <a:rPr lang="en-GB" baseline="0" dirty="0" smtClean="0"/>
              <a:t>-0.50 m/s</a:t>
            </a:r>
            <a:r>
              <a:rPr lang="en-GB" baseline="30000" dirty="0" smtClean="0"/>
              <a:t>2</a:t>
            </a:r>
            <a:r>
              <a:rPr lang="en-GB" baseline="0" dirty="0" smtClean="0"/>
              <a:t>, 0.15 m/s</a:t>
            </a:r>
            <a:r>
              <a:rPr lang="en-GB" baseline="30000" dirty="0" smtClean="0"/>
              <a:t>2</a:t>
            </a:r>
            <a:r>
              <a:rPr lang="en-GB" baseline="0" dirty="0" smtClean="0"/>
              <a:t> b) (-0.50 m/s</a:t>
            </a:r>
            <a:r>
              <a:rPr lang="en-GB" baseline="30000" dirty="0" smtClean="0"/>
              <a:t>2</a:t>
            </a:r>
            <a:r>
              <a:rPr lang="en-GB" baseline="0" dirty="0" smtClean="0"/>
              <a:t>)</a:t>
            </a:r>
            <a:r>
              <a:rPr lang="en-GB" b="1" baseline="0" dirty="0" err="1" smtClean="0"/>
              <a:t>i</a:t>
            </a:r>
            <a:r>
              <a:rPr lang="en-GB" b="1" baseline="0" dirty="0" smtClean="0"/>
              <a:t> </a:t>
            </a:r>
            <a:r>
              <a:rPr lang="en-GB" b="0" baseline="0" dirty="0" smtClean="0"/>
              <a:t>+ </a:t>
            </a:r>
            <a:r>
              <a:rPr lang="en-GB" baseline="0" dirty="0" smtClean="0"/>
              <a:t>(0.30 m/s</a:t>
            </a:r>
            <a:r>
              <a:rPr lang="en-GB" baseline="30000" dirty="0" smtClean="0"/>
              <a:t>2</a:t>
            </a:r>
            <a:r>
              <a:rPr lang="en-GB" b="0" baseline="0" dirty="0" smtClean="0"/>
              <a:t>)</a:t>
            </a:r>
            <a:r>
              <a:rPr lang="en-GB" b="1" baseline="0" dirty="0" smtClean="0"/>
              <a:t>j</a:t>
            </a:r>
            <a:endParaRPr lang="en-GB" b="0" baseline="0" dirty="0" smtClean="0"/>
          </a:p>
          <a:p>
            <a:pPr marL="228600" indent="-228600">
              <a:buNone/>
            </a:pPr>
            <a:endParaRPr lang="en-GB" b="0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37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a) (44.4 m, 39.6 m), 24.4 m/s, 24.2</a:t>
            </a:r>
            <a:r>
              <a:rPr lang="en-GB" baseline="30000" dirty="0" smtClean="0"/>
              <a:t>o</a:t>
            </a:r>
            <a:r>
              <a:rPr lang="en-GB" baseline="0" dirty="0" smtClean="0"/>
              <a:t> above the horizontal  b) 3.02 s,  44.7 m  c) 134 m</a:t>
            </a:r>
            <a:endParaRPr lang="en-US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95AC-A795-4C37-B905-E546E142DAE9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1756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a) (4.5 m, -1.2 m)</a:t>
            </a:r>
            <a:r>
              <a:rPr lang="en-GB" baseline="0" dirty="0" smtClean="0"/>
              <a:t> b) 4.7 m c) 10.2 m/s, 29</a:t>
            </a:r>
            <a:r>
              <a:rPr lang="en-GB" baseline="30000" dirty="0" smtClean="0"/>
              <a:t>o</a:t>
            </a:r>
            <a:r>
              <a:rPr lang="en-GB" baseline="0" dirty="0" smtClean="0"/>
              <a:t> below horizontal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95AC-A795-4C37-B905-E546E142DAE9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5289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a)  v</a:t>
            </a:r>
            <a:r>
              <a:rPr lang="en-GB" baseline="-25000" dirty="0" smtClean="0"/>
              <a:t>0</a:t>
            </a:r>
            <a:r>
              <a:rPr lang="en-GB" baseline="30000" dirty="0" smtClean="0"/>
              <a:t>2</a:t>
            </a:r>
            <a:r>
              <a:rPr lang="en-GB" baseline="0" dirty="0" smtClean="0"/>
              <a:t>sin</a:t>
            </a:r>
            <a:r>
              <a:rPr lang="en-GB" baseline="30000" dirty="0" smtClean="0"/>
              <a:t>2</a:t>
            </a:r>
            <a:r>
              <a:rPr lang="el-GR" sz="1200" dirty="0" smtClean="0"/>
              <a:t>α</a:t>
            </a:r>
            <a:r>
              <a:rPr lang="en-GB" sz="1200" baseline="-25000" dirty="0" smtClean="0"/>
              <a:t>0</a:t>
            </a:r>
            <a:r>
              <a:rPr lang="en-GB" sz="1200" baseline="0" dirty="0" smtClean="0"/>
              <a:t>/2g,  </a:t>
            </a:r>
            <a:r>
              <a:rPr lang="en-GB" dirty="0" smtClean="0"/>
              <a:t>v</a:t>
            </a:r>
            <a:r>
              <a:rPr lang="en-GB" baseline="-25000" dirty="0" smtClean="0"/>
              <a:t>0</a:t>
            </a:r>
            <a:r>
              <a:rPr lang="en-GB" baseline="30000" dirty="0" smtClean="0"/>
              <a:t>2</a:t>
            </a:r>
            <a:r>
              <a:rPr lang="en-GB" baseline="0" dirty="0" smtClean="0"/>
              <a:t>sin2</a:t>
            </a:r>
            <a:r>
              <a:rPr lang="el-GR" sz="1200" dirty="0" smtClean="0"/>
              <a:t>α</a:t>
            </a:r>
            <a:r>
              <a:rPr lang="en-GB" sz="1200" baseline="-25000" dirty="0" smtClean="0"/>
              <a:t>0</a:t>
            </a:r>
            <a:r>
              <a:rPr lang="en-GB" sz="1200" baseline="0" dirty="0" smtClean="0"/>
              <a:t>/g    b) 90</a:t>
            </a:r>
            <a:r>
              <a:rPr lang="en-GB" sz="1200" baseline="30000" dirty="0" smtClean="0"/>
              <a:t>o</a:t>
            </a:r>
            <a:r>
              <a:rPr lang="en-GB" sz="1200" baseline="0" dirty="0" smtClean="0"/>
              <a:t>  c)</a:t>
            </a:r>
            <a:r>
              <a:rPr lang="en-GB" dirty="0" smtClean="0"/>
              <a:t> </a:t>
            </a:r>
            <a:r>
              <a:rPr lang="en-GB" sz="1200" baseline="0" dirty="0" smtClean="0"/>
              <a:t>45</a:t>
            </a:r>
            <a:r>
              <a:rPr lang="en-GB" sz="1200" baseline="30000" dirty="0" smtClean="0"/>
              <a:t>o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95AC-A795-4C37-B905-E546E142DAE9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4212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a) 260 km/h, 23</a:t>
            </a:r>
            <a:r>
              <a:rPr lang="en-GB" baseline="30000" dirty="0" smtClean="0"/>
              <a:t>o</a:t>
            </a:r>
            <a:r>
              <a:rPr lang="en-GB" dirty="0" smtClean="0"/>
              <a:t> east of north  b) </a:t>
            </a:r>
            <a:r>
              <a:rPr lang="en-GB" baseline="0" dirty="0" smtClean="0"/>
              <a:t> 218 km/h, </a:t>
            </a:r>
            <a:r>
              <a:rPr lang="en-GB" dirty="0" smtClean="0"/>
              <a:t>25</a:t>
            </a:r>
            <a:r>
              <a:rPr lang="en-GB" baseline="30000" dirty="0" smtClean="0"/>
              <a:t>o</a:t>
            </a:r>
            <a:r>
              <a:rPr lang="en-GB" dirty="0" smtClean="0"/>
              <a:t> west of north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95AC-A795-4C37-B905-E546E142DAE9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110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a) 260 km/h, 23</a:t>
            </a:r>
            <a:r>
              <a:rPr lang="en-GB" baseline="30000" dirty="0" smtClean="0"/>
              <a:t>o</a:t>
            </a:r>
            <a:r>
              <a:rPr lang="en-GB" dirty="0" smtClean="0"/>
              <a:t> east of north  b) </a:t>
            </a:r>
            <a:r>
              <a:rPr lang="en-GB" baseline="0" dirty="0" smtClean="0"/>
              <a:t> 218 km/h, </a:t>
            </a:r>
            <a:r>
              <a:rPr lang="en-GB" dirty="0" smtClean="0"/>
              <a:t>25</a:t>
            </a:r>
            <a:r>
              <a:rPr lang="en-GB" baseline="30000" dirty="0" smtClean="0"/>
              <a:t>o</a:t>
            </a:r>
            <a:r>
              <a:rPr lang="en-GB" dirty="0" smtClean="0"/>
              <a:t> west of north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95AC-A795-4C37-B905-E546E142DAE9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8244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GB" sz="1200" dirty="0" err="1" smtClean="0"/>
              <a:t>v</a:t>
            </a:r>
            <a:r>
              <a:rPr lang="en-GB" sz="1200" baseline="-25000" dirty="0" err="1" smtClean="0"/>
              <a:t>x</a:t>
            </a:r>
            <a:r>
              <a:rPr lang="en-GB" sz="1200" dirty="0" smtClean="0"/>
              <a:t>  = 10 m/s + (2.0 m/s</a:t>
            </a:r>
            <a:r>
              <a:rPr lang="en-GB" sz="1200" baseline="30000" dirty="0" smtClean="0"/>
              <a:t>2</a:t>
            </a:r>
            <a:r>
              <a:rPr lang="en-GB" sz="1200" dirty="0" smtClean="0"/>
              <a:t>) t - (0.5 m/s</a:t>
            </a:r>
            <a:r>
              <a:rPr lang="en-GB" sz="1200" baseline="30000" dirty="0" smtClean="0"/>
              <a:t>3</a:t>
            </a:r>
            <a:r>
              <a:rPr lang="en-GB" sz="1200" dirty="0" smtClean="0"/>
              <a:t>)t</a:t>
            </a:r>
            <a:r>
              <a:rPr lang="en-GB" sz="1200" baseline="30000" dirty="0" smtClean="0"/>
              <a:t>2 </a:t>
            </a:r>
            <a:r>
              <a:rPr lang="en-GB" sz="1200" baseline="0" dirty="0" smtClean="0"/>
              <a:t>, x =50 m + (1</a:t>
            </a:r>
            <a:r>
              <a:rPr lang="en-GB" sz="1200" dirty="0" smtClean="0"/>
              <a:t>0 m/s)t + (2.0 m/s</a:t>
            </a:r>
            <a:r>
              <a:rPr lang="en-GB" sz="1200" baseline="30000" dirty="0" smtClean="0"/>
              <a:t>2</a:t>
            </a:r>
            <a:r>
              <a:rPr lang="en-GB" sz="1200" dirty="0" smtClean="0"/>
              <a:t>) t</a:t>
            </a:r>
            <a:r>
              <a:rPr lang="en-GB" sz="1200" baseline="30000" dirty="0" smtClean="0"/>
              <a:t>2</a:t>
            </a:r>
            <a:r>
              <a:rPr lang="en-GB" sz="1200" dirty="0" smtClean="0"/>
              <a:t>/2 - (0.5 m/s</a:t>
            </a:r>
            <a:r>
              <a:rPr lang="en-GB" sz="1200" baseline="30000" dirty="0" smtClean="0"/>
              <a:t>3</a:t>
            </a:r>
            <a:r>
              <a:rPr lang="en-GB" sz="1200" dirty="0" smtClean="0"/>
              <a:t>)t</a:t>
            </a:r>
            <a:r>
              <a:rPr lang="en-GB" sz="1200" baseline="30000" dirty="0" smtClean="0"/>
              <a:t>3</a:t>
            </a:r>
            <a:r>
              <a:rPr lang="en-GB" sz="1200" dirty="0" smtClean="0"/>
              <a:t>/6</a:t>
            </a:r>
            <a:r>
              <a:rPr lang="en-GB" sz="1200" baseline="0" dirty="0" smtClean="0"/>
              <a:t>  b)  20 s </a:t>
            </a:r>
          </a:p>
          <a:p>
            <a:pPr marL="228600" indent="-228600">
              <a:buNone/>
            </a:pPr>
            <a:r>
              <a:rPr lang="en-GB" sz="1200" baseline="0" dirty="0" smtClean="0"/>
              <a:t>c)   30 m/s d) 517 m</a:t>
            </a:r>
            <a:endParaRPr lang="en-US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195AC-A795-4C37-B905-E546E142DAE9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489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 the figures, the x-t graph of a particle is given along with a motion diagram showing the position and velocity of the particle at each of the times labeled on the x-t graph.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88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a) 15</a:t>
            </a:r>
            <a:r>
              <a:rPr lang="en-GB" baseline="0" dirty="0" smtClean="0"/>
              <a:t> m   b)  15 m/s  c) 10.5 m/s  d) (10 m/s</a:t>
            </a:r>
            <a:r>
              <a:rPr lang="en-GB" baseline="30000" dirty="0" smtClean="0"/>
              <a:t>2</a:t>
            </a:r>
            <a:r>
              <a:rPr lang="en-GB" baseline="0" dirty="0" smtClean="0"/>
              <a:t>)t, 10 m/s, 20 m/s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3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 smtClean="0">
                <a:solidFill>
                  <a:schemeClr val="tx1"/>
                </a:solidFill>
              </a:rPr>
              <a:t>Just as we introduced instantaneous velocity,  we define </a:t>
            </a:r>
            <a:r>
              <a:rPr lang="en-US" sz="2400" dirty="0" smtClean="0">
                <a:solidFill>
                  <a:schemeClr val="tx1"/>
                </a:solidFill>
                <a:sym typeface="Symbol" pitchFamily="84" charset="2"/>
              </a:rPr>
              <a:t>the </a:t>
            </a:r>
            <a:r>
              <a:rPr lang="en-US" sz="2400" dirty="0" smtClean="0">
                <a:solidFill>
                  <a:schemeClr val="tx1"/>
                </a:solidFill>
              </a:rPr>
              <a:t>instantaneous acceleration as the </a:t>
            </a:r>
            <a:r>
              <a:rPr lang="en-US" sz="2400" i="1" dirty="0" smtClean="0">
                <a:solidFill>
                  <a:srgbClr val="FF0000"/>
                </a:solidFill>
              </a:rPr>
              <a:t>limit of  the average acceleration </a:t>
            </a:r>
            <a:r>
              <a:rPr lang="en-US" sz="2400" dirty="0" smtClean="0">
                <a:solidFill>
                  <a:schemeClr val="tx1"/>
                </a:solidFill>
              </a:rPr>
              <a:t>as the time interval approaches zero.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54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 the figures, the </a:t>
            </a:r>
            <a:r>
              <a:rPr lang="en-US" sz="2400" dirty="0" err="1" smtClean="0">
                <a:solidFill>
                  <a:schemeClr val="tx1"/>
                </a:solidFill>
              </a:rPr>
              <a:t>v</a:t>
            </a:r>
            <a:r>
              <a:rPr lang="en-US" sz="2400" baseline="-25000" dirty="0" err="1" smtClean="0">
                <a:solidFill>
                  <a:schemeClr val="tx1"/>
                </a:solidFill>
              </a:rPr>
              <a:t>x</a:t>
            </a:r>
            <a:r>
              <a:rPr lang="en-US" sz="2400" dirty="0" smtClean="0">
                <a:solidFill>
                  <a:schemeClr val="tx1"/>
                </a:solidFill>
              </a:rPr>
              <a:t>-t graph of a particle is given along with a motion diagram showing the position and velocity of the particle at each of the times labeled on the   </a:t>
            </a:r>
            <a:r>
              <a:rPr lang="en-US" sz="2400" dirty="0" err="1" smtClean="0">
                <a:solidFill>
                  <a:schemeClr val="tx1"/>
                </a:solidFill>
              </a:rPr>
              <a:t>v</a:t>
            </a:r>
            <a:r>
              <a:rPr lang="en-US" sz="2400" baseline="-25000" dirty="0" err="1" smtClean="0">
                <a:solidFill>
                  <a:schemeClr val="tx1"/>
                </a:solidFill>
              </a:rPr>
              <a:t>x</a:t>
            </a:r>
            <a:r>
              <a:rPr lang="en-US" sz="2400" dirty="0" smtClean="0">
                <a:solidFill>
                  <a:schemeClr val="tx1"/>
                </a:solidFill>
              </a:rPr>
              <a:t>-t graph.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45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 the figures, the x-t graph of a particle is given along with a motion diagram showing the position and velocity of the particle at each of the times labeled on the x-t graph.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04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 the figures, the x-t graph of a particle is given along with a motion diagram showing the position and velocity of the particle at each of the times labeled on the x-t graph.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3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a) 4.0 m/s</a:t>
            </a:r>
            <a:r>
              <a:rPr lang="en-GB" baseline="0" dirty="0" smtClean="0"/>
              <a:t> b) 2.0 m/s</a:t>
            </a:r>
            <a:r>
              <a:rPr lang="en-GB" baseline="30000" dirty="0" smtClean="0"/>
              <a:t>2</a:t>
            </a:r>
            <a:r>
              <a:rPr lang="en-GB" baseline="0" dirty="0" smtClean="0"/>
              <a:t> c) 1.05 m/s</a:t>
            </a:r>
            <a:r>
              <a:rPr lang="en-GB" baseline="30000" dirty="0" smtClean="0"/>
              <a:t>2</a:t>
            </a:r>
            <a:r>
              <a:rPr lang="en-GB" baseline="0" dirty="0" smtClean="0"/>
              <a:t>  d) (1.0 m/s</a:t>
            </a:r>
            <a:r>
              <a:rPr lang="en-GB" baseline="30000" dirty="0" smtClean="0"/>
              <a:t>3</a:t>
            </a:r>
            <a:r>
              <a:rPr lang="en-GB" baseline="0" dirty="0" smtClean="0"/>
              <a:t>) t, 1.0m/s</a:t>
            </a:r>
            <a:r>
              <a:rPr lang="en-GB" baseline="30000" dirty="0" smtClean="0"/>
              <a:t>2</a:t>
            </a:r>
            <a:r>
              <a:rPr lang="en-GB" baseline="0" dirty="0" smtClean="0"/>
              <a:t>,</a:t>
            </a:r>
            <a:r>
              <a:rPr lang="en-GB" baseline="30000" dirty="0" smtClean="0"/>
              <a:t> </a:t>
            </a:r>
            <a:r>
              <a:rPr lang="en-GB" baseline="0" dirty="0" smtClean="0"/>
              <a:t>3.0m/s</a:t>
            </a:r>
            <a:r>
              <a:rPr lang="en-GB" baseline="30000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A3C8C-DC59-46E6-9E9C-2C3D43B5E77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6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62C0-9D83-4AE3-B9E4-75C8639AF002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Official (Closed), Non-sensitive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Page </a:t>
            </a:r>
            <a:fld id="{8171E6F6-E6A4-4115-9778-B0A1DA8DDB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63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EECE-1EE2-4AE3-A3A1-D754EB03090D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Page </a:t>
            </a:r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06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98C8-6B4E-4C19-9544-9770AADA6248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8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0000"/>
          </a:xfrm>
        </p:spPr>
        <p:txBody>
          <a:bodyPr anchor="ctr">
            <a:normAutofit/>
          </a:bodyPr>
          <a:lstStyle>
            <a:lvl1pPr marL="0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342900" indent="-34290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1pPr>
            <a:lvl2pPr marL="627063" indent="-268288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defRPr sz="20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9742-65A2-44F8-8F2D-5B3E85E1A8B8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Official (Closed), Non-sensitive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5255" y="6459785"/>
            <a:ext cx="1312025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23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200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FA298-A1C9-480A-8EF5-303C3D3517B5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Page </a:t>
            </a:r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13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8F3-E156-476F-81A0-09CE9174423F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00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C97-1A38-4CEA-B38B-56A7BD9C631D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081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22B0-B10F-4DAC-B766-655C3E67DA50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Page </a:t>
            </a:r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41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9AFF-B7FA-4F11-A6CD-84F71F62D886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Page </a:t>
            </a:r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33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C3C969-2690-48FE-98CA-26BBF6F56CDD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32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96BEA-EEB5-4E71-9F3B-E6A09D819D60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06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80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40000"/>
            <a:ext cx="10080000" cy="4680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C93659D-11CB-4CA6-86E6-AD5BE9C61621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84672" y="1226198"/>
            <a:ext cx="10080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05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Pre-class (1 to 11)</a:t>
            </a:r>
          </a:p>
          <a:p>
            <a:r>
              <a:rPr lang="en-US" dirty="0" smtClean="0"/>
              <a:t>in-class (13 onwards)</a:t>
            </a:r>
            <a:endParaRPr lang="en-SG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Kinematics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8171E6F6-E6A4-4115-9778-B0A1DA8DDBE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3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0" indent="-381000"/>
                <a:r>
                  <a:rPr lang="en-GB" dirty="0" smtClean="0"/>
                  <a:t>The average </a:t>
                </a:r>
                <a:r>
                  <a:rPr lang="en-GB" i="1" dirty="0"/>
                  <a:t>x</a:t>
                </a:r>
                <a:r>
                  <a:rPr lang="en-GB" dirty="0"/>
                  <a:t>-velocity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is </a:t>
                </a:r>
                <a:r>
                  <a:rPr lang="en-GB" dirty="0"/>
                  <a:t>the slope of an </a:t>
                </a:r>
                <a:r>
                  <a:rPr lang="en-GB" i="1" dirty="0"/>
                  <a:t>x</a:t>
                </a:r>
                <a:r>
                  <a:rPr lang="en-GB" dirty="0"/>
                  <a:t>-</a:t>
                </a:r>
                <a:r>
                  <a:rPr lang="en-GB" i="1" dirty="0"/>
                  <a:t>t</a:t>
                </a:r>
                <a:r>
                  <a:rPr lang="en-GB" dirty="0"/>
                  <a:t> graph.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381000" indent="-381000"/>
                <a:endParaRPr lang="en-GB" dirty="0" smtClean="0"/>
              </a:p>
              <a:p>
                <a:pPr marL="381000" indent="-381000">
                  <a:buNone/>
                </a:pPr>
                <a:endParaRPr lang="en-GB" dirty="0" smtClean="0"/>
              </a:p>
              <a:p>
                <a:pPr marL="381000" indent="-381000"/>
                <a:endParaRPr lang="en-GB" dirty="0" smtClean="0">
                  <a:solidFill>
                    <a:srgbClr val="FF0000"/>
                  </a:solidFill>
                </a:endParaRPr>
              </a:p>
              <a:p>
                <a:pPr marL="381000" indent="-381000">
                  <a:buNone/>
                </a:pPr>
                <a:endParaRPr lang="en-GB" dirty="0" smtClean="0"/>
              </a:p>
              <a:p>
                <a:pPr marL="381000" indent="-381000"/>
                <a:endParaRPr lang="en-GB" dirty="0" smtClean="0"/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93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Position-time </a:t>
            </a:r>
            <a:r>
              <a:rPr lang="en-US" dirty="0" smtClean="0"/>
              <a:t>graph </a:t>
            </a:r>
            <a:r>
              <a:rPr lang="en-US" i="1" dirty="0"/>
              <a:t>x</a:t>
            </a:r>
            <a:r>
              <a:rPr lang="en-US" dirty="0"/>
              <a:t>-</a:t>
            </a:r>
            <a:r>
              <a:rPr lang="en-US" i="1" dirty="0"/>
              <a:t>t</a:t>
            </a:r>
            <a:r>
              <a:rPr lang="en-US" dirty="0"/>
              <a:t> graph</a:t>
            </a:r>
          </a:p>
        </p:txBody>
      </p:sp>
      <p:pic>
        <p:nvPicPr>
          <p:cNvPr id="8" name="Picture 6" descr="02_Figure03-I"/>
          <p:cNvPicPr>
            <a:picLocks noChangeAspect="1" noChangeArrowheads="1"/>
          </p:cNvPicPr>
          <p:nvPr/>
        </p:nvPicPr>
        <p:blipFill>
          <a:blip r:embed="rId3" cstate="print"/>
          <a:srcRect b="4269"/>
          <a:stretch>
            <a:fillRect/>
          </a:stretch>
        </p:blipFill>
        <p:spPr bwMode="auto">
          <a:xfrm>
            <a:off x="1501141" y="2246567"/>
            <a:ext cx="7973096" cy="401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2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/>
            <a:r>
              <a:rPr lang="en-GB" dirty="0"/>
              <a:t>Average </a:t>
            </a:r>
            <a:r>
              <a:rPr lang="en-GB" dirty="0" smtClean="0"/>
              <a:t>speed </a:t>
            </a:r>
            <a:r>
              <a:rPr lang="en-GB" dirty="0"/>
              <a:t>is </a:t>
            </a:r>
            <a:r>
              <a:rPr lang="en-GB" dirty="0">
                <a:solidFill>
                  <a:srgbClr val="FF0000"/>
                </a:solidFill>
              </a:rPr>
              <a:t>distance</a:t>
            </a:r>
            <a:r>
              <a:rPr lang="en-GB" dirty="0"/>
              <a:t> </a:t>
            </a:r>
            <a:r>
              <a:rPr lang="en-GB" dirty="0" smtClean="0"/>
              <a:t>divided </a:t>
            </a:r>
            <a:r>
              <a:rPr lang="en-GB" dirty="0"/>
              <a:t>by the time taken.</a:t>
            </a:r>
          </a:p>
          <a:p>
            <a:pPr marL="381000" indent="-381000"/>
            <a:r>
              <a:rPr lang="en-GB" dirty="0"/>
              <a:t>Average </a:t>
            </a:r>
            <a:r>
              <a:rPr lang="en-GB" dirty="0" smtClean="0"/>
              <a:t>velocity </a:t>
            </a:r>
            <a:r>
              <a:rPr lang="en-GB" dirty="0"/>
              <a:t>is the displacement divided by time taken.</a:t>
            </a:r>
          </a:p>
          <a:p>
            <a:pPr marL="381000" indent="-381000"/>
            <a:r>
              <a:rPr lang="en-GB" dirty="0" smtClean="0"/>
              <a:t>The </a:t>
            </a:r>
            <a:r>
              <a:rPr lang="en-GB" dirty="0"/>
              <a:t>average speed is </a:t>
            </a:r>
            <a:r>
              <a:rPr lang="en-GB" dirty="0" smtClean="0"/>
              <a:t>greater than or equal to </a:t>
            </a:r>
            <a:r>
              <a:rPr lang="en-GB" dirty="0"/>
              <a:t>the magnitude of the average velocity</a:t>
            </a:r>
            <a:r>
              <a:rPr lang="en-GB" dirty="0" smtClean="0"/>
              <a:t>.</a:t>
            </a:r>
            <a:endParaRPr lang="en-GB" dirty="0"/>
          </a:p>
          <a:p>
            <a:pPr marL="381000" indent="-381000"/>
            <a:endParaRPr lang="en-GB" dirty="0" smtClean="0"/>
          </a:p>
          <a:p>
            <a:pPr marL="381000" indent="-381000">
              <a:buNone/>
            </a:pPr>
            <a:endParaRPr lang="en-GB" dirty="0" smtClean="0"/>
          </a:p>
          <a:p>
            <a:pPr marL="381000" indent="-381000"/>
            <a:endParaRPr lang="en-GB" dirty="0" smtClean="0">
              <a:solidFill>
                <a:srgbClr val="FF0000"/>
              </a:solidFill>
            </a:endParaRPr>
          </a:p>
          <a:p>
            <a:pPr marL="381000" indent="-381000">
              <a:buNone/>
            </a:pPr>
            <a:endParaRPr lang="en-GB" dirty="0" smtClean="0"/>
          </a:p>
          <a:p>
            <a:pPr marL="381000" indent="-381000"/>
            <a:endParaRPr lang="en-GB" dirty="0" smtClean="0"/>
          </a:p>
        </p:txBody>
      </p:sp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and velocity</a:t>
            </a:r>
          </a:p>
        </p:txBody>
      </p: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1862505" y="3837771"/>
            <a:ext cx="7217912" cy="2398466"/>
            <a:chOff x="1290638" y="3908425"/>
            <a:chExt cx="7217912" cy="2052638"/>
          </a:xfrm>
        </p:grpSpPr>
        <p:sp>
          <p:nvSpPr>
            <p:cNvPr id="9" name="Rectangle 14"/>
            <p:cNvSpPr>
              <a:spLocks noChangeAspect="1" noChangeArrowheads="1"/>
            </p:cNvSpPr>
            <p:nvPr/>
          </p:nvSpPr>
          <p:spPr bwMode="auto">
            <a:xfrm>
              <a:off x="1290638" y="5608636"/>
              <a:ext cx="225425" cy="234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10" name="Line 15"/>
            <p:cNvSpPr>
              <a:spLocks noChangeAspect="1" noChangeShapeType="1"/>
            </p:cNvSpPr>
            <p:nvPr/>
          </p:nvSpPr>
          <p:spPr bwMode="auto">
            <a:xfrm flipV="1">
              <a:off x="1512186" y="4260849"/>
              <a:ext cx="702" cy="170021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none" w="sm" len="med"/>
              <a:tailEnd type="arrow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457326" y="3908425"/>
              <a:ext cx="266700" cy="33496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4771502" y="5608635"/>
              <a:ext cx="490890" cy="2349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i="1" dirty="0">
                <a:latin typeface="Times New Roman" pitchFamily="18" charset="0"/>
                <a:cs typeface="Times New Roman" pitchFamily="18" charset="0"/>
              </a:endParaRPr>
            </a:p>
            <a:p>
              <a:pPr eaLnBrk="0" hangingPunct="0"/>
              <a:r>
                <a:rPr lang="en-GB" i="1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 flipV="1">
              <a:off x="1504951" y="4751387"/>
              <a:ext cx="2740023" cy="957263"/>
            </a:xfrm>
            <a:prstGeom prst="line">
              <a:avLst/>
            </a:prstGeom>
            <a:noFill/>
            <a:ln w="15875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Line 33"/>
            <p:cNvSpPr>
              <a:spLocks noChangeAspect="1" noChangeShapeType="1"/>
            </p:cNvSpPr>
            <p:nvPr/>
          </p:nvSpPr>
          <p:spPr bwMode="auto">
            <a:xfrm>
              <a:off x="1516063" y="5718174"/>
              <a:ext cx="3049586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none" w="sm" len="med"/>
              <a:tailEnd type="arrow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Freeform 34"/>
            <p:cNvSpPr>
              <a:spLocks/>
            </p:cNvSpPr>
            <p:nvPr/>
          </p:nvSpPr>
          <p:spPr bwMode="auto">
            <a:xfrm>
              <a:off x="1512888" y="4746427"/>
              <a:ext cx="2728911" cy="960635"/>
            </a:xfrm>
            <a:custGeom>
              <a:avLst/>
              <a:gdLst>
                <a:gd name="T0" fmla="*/ 0 w 1719"/>
                <a:gd name="T1" fmla="*/ 2147483647 h 612"/>
                <a:gd name="T2" fmla="*/ 2147483647 w 1719"/>
                <a:gd name="T3" fmla="*/ 2147483647 h 612"/>
                <a:gd name="T4" fmla="*/ 2147483647 w 1719"/>
                <a:gd name="T5" fmla="*/ 2147483647 h 612"/>
                <a:gd name="T6" fmla="*/ 2147483647 w 1719"/>
                <a:gd name="T7" fmla="*/ 2147483647 h 612"/>
                <a:gd name="T8" fmla="*/ 2147483647 w 1719"/>
                <a:gd name="T9" fmla="*/ 2147483647 h 612"/>
                <a:gd name="T10" fmla="*/ 2147483647 w 1719"/>
                <a:gd name="T11" fmla="*/ 0 h 6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19"/>
                <a:gd name="T19" fmla="*/ 0 h 612"/>
                <a:gd name="T20" fmla="*/ 1719 w 1719"/>
                <a:gd name="T21" fmla="*/ 612 h 6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19" h="612">
                  <a:moveTo>
                    <a:pt x="0" y="612"/>
                  </a:moveTo>
                  <a:cubicBezTo>
                    <a:pt x="32" y="547"/>
                    <a:pt x="102" y="307"/>
                    <a:pt x="192" y="219"/>
                  </a:cubicBezTo>
                  <a:cubicBezTo>
                    <a:pt x="282" y="131"/>
                    <a:pt x="397" y="65"/>
                    <a:pt x="540" y="82"/>
                  </a:cubicBezTo>
                  <a:cubicBezTo>
                    <a:pt x="683" y="99"/>
                    <a:pt x="892" y="285"/>
                    <a:pt x="1052" y="320"/>
                  </a:cubicBezTo>
                  <a:cubicBezTo>
                    <a:pt x="1212" y="355"/>
                    <a:pt x="1389" y="345"/>
                    <a:pt x="1500" y="292"/>
                  </a:cubicBezTo>
                  <a:cubicBezTo>
                    <a:pt x="1611" y="239"/>
                    <a:pt x="1665" y="119"/>
                    <a:pt x="1719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Arc 35"/>
            <p:cNvSpPr>
              <a:spLocks/>
            </p:cNvSpPr>
            <p:nvPr/>
          </p:nvSpPr>
          <p:spPr bwMode="auto">
            <a:xfrm rot="632368" flipH="1" flipV="1">
              <a:off x="2109788" y="5476874"/>
              <a:ext cx="188913" cy="223837"/>
            </a:xfrm>
            <a:custGeom>
              <a:avLst/>
              <a:gdLst>
                <a:gd name="T0" fmla="*/ 2147483647 w 21600"/>
                <a:gd name="T1" fmla="*/ 2147483647 h 25700"/>
                <a:gd name="T2" fmla="*/ 2147483647 w 21600"/>
                <a:gd name="T3" fmla="*/ 0 h 25700"/>
                <a:gd name="T4" fmla="*/ 2147483647 w 21600"/>
                <a:gd name="T5" fmla="*/ 2147483647 h 257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700"/>
                <a:gd name="T11" fmla="*/ 21600 w 21600"/>
                <a:gd name="T12" fmla="*/ 25700 h 257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700" fill="none" extrusionOk="0">
                  <a:moveTo>
                    <a:pt x="13500" y="25700"/>
                  </a:moveTo>
                  <a:cubicBezTo>
                    <a:pt x="5341" y="22399"/>
                    <a:pt x="0" y="14478"/>
                    <a:pt x="0" y="5676"/>
                  </a:cubicBezTo>
                  <a:cubicBezTo>
                    <a:pt x="-1" y="3758"/>
                    <a:pt x="255" y="1849"/>
                    <a:pt x="759" y="0"/>
                  </a:cubicBezTo>
                </a:path>
                <a:path w="21600" h="25700" stroke="0" extrusionOk="0">
                  <a:moveTo>
                    <a:pt x="13500" y="25700"/>
                  </a:moveTo>
                  <a:cubicBezTo>
                    <a:pt x="5341" y="22399"/>
                    <a:pt x="0" y="14478"/>
                    <a:pt x="0" y="5676"/>
                  </a:cubicBezTo>
                  <a:cubicBezTo>
                    <a:pt x="-1" y="3758"/>
                    <a:pt x="255" y="1849"/>
                    <a:pt x="759" y="0"/>
                  </a:cubicBezTo>
                  <a:lnTo>
                    <a:pt x="21600" y="5676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Rectangle 36"/>
            <p:cNvSpPr>
              <a:spLocks noChangeAspect="1" noChangeArrowheads="1"/>
            </p:cNvSpPr>
            <p:nvPr/>
          </p:nvSpPr>
          <p:spPr bwMode="auto">
            <a:xfrm>
              <a:off x="4918522" y="4857750"/>
              <a:ext cx="3590028" cy="5270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Average velocity = Displacement/time It points in the same direction as displacement</a:t>
              </a:r>
              <a:endParaRPr lang="en-US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Rectangle 37"/>
            <p:cNvSpPr>
              <a:spLocks noChangeArrowheads="1"/>
            </p:cNvSpPr>
            <p:nvPr/>
          </p:nvSpPr>
          <p:spPr bwMode="auto">
            <a:xfrm>
              <a:off x="2433637" y="5414961"/>
              <a:ext cx="349250" cy="2873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i="1" dirty="0">
                  <a:latin typeface="Symbol" pitchFamily="18" charset="2"/>
                  <a:cs typeface="Times New Roman" pitchFamily="18" charset="0"/>
                </a:rPr>
                <a:t>q</a:t>
              </a:r>
            </a:p>
            <a:p>
              <a:pPr eaLnBrk="0" hangingPunct="0"/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Rectangle 38"/>
            <p:cNvSpPr>
              <a:spLocks noChangeAspect="1" noChangeArrowheads="1"/>
            </p:cNvSpPr>
            <p:nvPr/>
          </p:nvSpPr>
          <p:spPr bwMode="auto">
            <a:xfrm>
              <a:off x="2493962" y="4075112"/>
              <a:ext cx="3773486" cy="3349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Distance = Length of curve</a:t>
              </a:r>
            </a:p>
          </p:txBody>
        </p:sp>
        <p:sp>
          <p:nvSpPr>
            <p:cNvPr id="21" name="Line 39"/>
            <p:cNvSpPr>
              <a:spLocks noChangeShapeType="1"/>
            </p:cNvSpPr>
            <p:nvPr/>
          </p:nvSpPr>
          <p:spPr bwMode="auto">
            <a:xfrm flipV="1">
              <a:off x="2587625" y="4465637"/>
              <a:ext cx="595312" cy="392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40"/>
            <p:cNvSpPr>
              <a:spLocks noChangeShapeType="1"/>
            </p:cNvSpPr>
            <p:nvPr/>
          </p:nvSpPr>
          <p:spPr bwMode="auto">
            <a:xfrm>
              <a:off x="3660775" y="5003799"/>
              <a:ext cx="904874" cy="66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50733" y="3256908"/>
            <a:ext cx="6739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800" dirty="0" smtClean="0"/>
              <a:t>End of pre-class slides</a:t>
            </a:r>
            <a:endParaRPr lang="en-SG" sz="4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Instantaneous velocity for straight line motion</a:t>
            </a:r>
            <a:endParaRPr lang="en-US" dirty="0"/>
          </a:p>
        </p:txBody>
      </p:sp>
      <p:pic>
        <p:nvPicPr>
          <p:cNvPr id="5" name="Picture 5" descr="02_07_Figure"/>
          <p:cNvPicPr>
            <a:picLocks noChangeAspect="1" noChangeArrowheads="1"/>
          </p:cNvPicPr>
          <p:nvPr/>
        </p:nvPicPr>
        <p:blipFill>
          <a:blip r:embed="rId2" cstate="print"/>
          <a:srcRect l="530" t="5344" b="6259"/>
          <a:stretch>
            <a:fillRect/>
          </a:stretch>
        </p:blipFill>
        <p:spPr bwMode="auto">
          <a:xfrm>
            <a:off x="1524001" y="3558031"/>
            <a:ext cx="8972718" cy="295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average velocity of a particle during a time interval can’t tell us how fast or in what direction the particle was moving at any given time during the interval.</a:t>
            </a:r>
          </a:p>
          <a:p>
            <a:r>
              <a:rPr lang="en-GB" dirty="0" smtClean="0"/>
              <a:t>Therefore </a:t>
            </a:r>
            <a:r>
              <a:rPr lang="en-GB" dirty="0"/>
              <a:t>we introduce the concept of </a:t>
            </a:r>
            <a:r>
              <a:rPr lang="en-GB" b="1" dirty="0" smtClean="0"/>
              <a:t>instantaneous </a:t>
            </a:r>
            <a:r>
              <a:rPr lang="en-GB" b="1" dirty="0"/>
              <a:t>velocity</a:t>
            </a:r>
            <a:r>
              <a:rPr lang="en-GB" dirty="0"/>
              <a:t> </a:t>
            </a:r>
            <a:r>
              <a:rPr lang="en-GB" dirty="0" smtClean="0"/>
              <a:t>which </a:t>
            </a:r>
            <a:r>
              <a:rPr lang="en-GB" dirty="0"/>
              <a:t>is the velocity at a specific instant of time or specific point along the path.</a:t>
            </a:r>
          </a:p>
          <a:p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4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The instantaneous velocity is </a:t>
                </a:r>
                <a:r>
                  <a:rPr lang="en-GB" dirty="0"/>
                  <a:t>the </a:t>
                </a:r>
                <a:r>
                  <a:rPr lang="en-GB" dirty="0">
                    <a:solidFill>
                      <a:srgbClr val="FF0000"/>
                    </a:solidFill>
                  </a:rPr>
                  <a:t>limit</a:t>
                </a:r>
                <a:r>
                  <a:rPr lang="en-GB" dirty="0"/>
                  <a:t> of </a:t>
                </a:r>
                <a:r>
                  <a:rPr lang="en-GB" dirty="0" smtClean="0"/>
                  <a:t>the </a:t>
                </a:r>
                <a:r>
                  <a:rPr lang="en-GB" dirty="0"/>
                  <a:t>average velocity as the time interval approaches zero.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⃗"/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Unless </a:t>
                </a:r>
                <a:r>
                  <a:rPr lang="en-GB" dirty="0"/>
                  <a:t>specified </a:t>
                </a:r>
                <a:r>
                  <a:rPr lang="en-GB" dirty="0">
                    <a:solidFill>
                      <a:srgbClr val="FF0000"/>
                    </a:solidFill>
                  </a:rPr>
                  <a:t>average</a:t>
                </a:r>
                <a:r>
                  <a:rPr lang="en-GB" dirty="0"/>
                  <a:t> velocity, you can assume that the </a:t>
                </a:r>
                <a:r>
                  <a:rPr lang="en-GB" dirty="0" smtClean="0"/>
                  <a:t>term velocity implies </a:t>
                </a:r>
                <a:r>
                  <a:rPr lang="en-GB" dirty="0">
                    <a:solidFill>
                      <a:srgbClr val="FF0000"/>
                    </a:solidFill>
                  </a:rPr>
                  <a:t>instantaneous</a:t>
                </a:r>
                <a:r>
                  <a:rPr lang="en-GB" dirty="0"/>
                  <a:t> velocity.</a:t>
                </a:r>
              </a:p>
              <a:p>
                <a:r>
                  <a:rPr lang="en-GB" dirty="0" smtClean="0"/>
                  <a:t>The </a:t>
                </a:r>
                <a:r>
                  <a:rPr lang="en-GB" dirty="0"/>
                  <a:t>SI unit of velocity is m/s.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Instantaneous velocity for straight line motion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5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FF0000"/>
                </a:solidFill>
              </a:rPr>
              <a:t>instantaneous</a:t>
            </a:r>
            <a:r>
              <a:rPr lang="en-GB" dirty="0"/>
              <a:t> velocity at any point o</a:t>
            </a:r>
            <a:r>
              <a:rPr lang="en-GB" dirty="0" smtClean="0"/>
              <a:t>n </a:t>
            </a:r>
            <a:r>
              <a:rPr lang="en-GB" i="1" dirty="0" smtClean="0"/>
              <a:t>x</a:t>
            </a:r>
            <a:r>
              <a:rPr lang="en-GB" dirty="0" smtClean="0"/>
              <a:t>-</a:t>
            </a:r>
            <a:r>
              <a:rPr lang="en-GB" i="1" dirty="0" smtClean="0"/>
              <a:t>t</a:t>
            </a:r>
            <a:r>
              <a:rPr lang="en-GB" dirty="0" smtClean="0"/>
              <a:t> graph is </a:t>
            </a:r>
            <a:r>
              <a:rPr lang="en-GB" dirty="0"/>
              <a:t>equal to the </a:t>
            </a:r>
            <a:r>
              <a:rPr lang="en-GB" dirty="0">
                <a:solidFill>
                  <a:srgbClr val="FF0000"/>
                </a:solidFill>
              </a:rPr>
              <a:t>slope</a:t>
            </a:r>
            <a:r>
              <a:rPr lang="en-GB" dirty="0"/>
              <a:t> of the tangent </a:t>
            </a:r>
            <a:r>
              <a:rPr lang="en-GB" dirty="0" smtClean="0"/>
              <a:t>at that point. </a:t>
            </a:r>
            <a:endParaRPr lang="en-GB" dirty="0"/>
          </a:p>
          <a:p>
            <a:endParaRPr lang="en-SG" dirty="0"/>
          </a:p>
        </p:txBody>
      </p:sp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6" name="Picture 8" descr="02_08_Figure"/>
          <p:cNvPicPr>
            <a:picLocks noChangeAspect="1" noChangeArrowheads="1"/>
          </p:cNvPicPr>
          <p:nvPr/>
        </p:nvPicPr>
        <p:blipFill>
          <a:blip r:embed="rId3" cstate="print"/>
          <a:srcRect b="5005"/>
          <a:stretch>
            <a:fillRect/>
          </a:stretch>
        </p:blipFill>
        <p:spPr bwMode="auto">
          <a:xfrm>
            <a:off x="1382018" y="2314848"/>
            <a:ext cx="9488924" cy="408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Instantaneous velocity from </a:t>
            </a:r>
            <a:r>
              <a:rPr lang="en-US" i="1" dirty="0"/>
              <a:t>x</a:t>
            </a:r>
            <a:r>
              <a:rPr lang="en-US" dirty="0"/>
              <a:t>-</a:t>
            </a:r>
            <a:r>
              <a:rPr lang="en-US" i="1" dirty="0"/>
              <a:t>t</a:t>
            </a:r>
            <a:r>
              <a:rPr lang="en-US" dirty="0"/>
              <a:t> graph for </a:t>
            </a:r>
            <a:r>
              <a:rPr lang="en-US" dirty="0" smtClean="0"/>
              <a:t>straight </a:t>
            </a:r>
            <a:r>
              <a:rPr lang="en-US" dirty="0"/>
              <a:t>line motion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75" y="3042347"/>
            <a:ext cx="8397610" cy="3600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305250"/>
            <a:ext cx="10080000" cy="4680000"/>
          </a:xfrm>
        </p:spPr>
        <p:txBody>
          <a:bodyPr/>
          <a:lstStyle/>
          <a:p>
            <a:pPr marL="0" indent="0">
              <a:buNone/>
              <a:tabLst>
                <a:tab pos="357188" algn="l"/>
              </a:tabLst>
            </a:pPr>
            <a:r>
              <a:rPr lang="en-GB" sz="1800" dirty="0"/>
              <a:t>A cheetah is crouched 20 m to the east of an observer sitting in </a:t>
            </a:r>
            <a:r>
              <a:rPr lang="en-GB" sz="1800" dirty="0" smtClean="0"/>
              <a:t>a </a:t>
            </a:r>
            <a:r>
              <a:rPr lang="en-GB" sz="1800" dirty="0"/>
              <a:t>vehicle (see below figure). At</a:t>
            </a:r>
            <a:r>
              <a:rPr lang="en-GB" sz="1800" i="1" dirty="0"/>
              <a:t> t </a:t>
            </a:r>
            <a:r>
              <a:rPr lang="en-GB" sz="1800" dirty="0"/>
              <a:t>= 0 the cheetah begins to run due eastward toward an antelope that is 50 m to the east of the observer. During the first 2.0 s of the attack, the cheetah’s coordinate </a:t>
            </a:r>
            <a:r>
              <a:rPr lang="en-GB" sz="1800" i="1" dirty="0"/>
              <a:t>x</a:t>
            </a:r>
            <a:r>
              <a:rPr lang="en-GB" sz="1800" dirty="0"/>
              <a:t> varies with time according to </a:t>
            </a:r>
            <a:r>
              <a:rPr lang="en-GB" sz="1800" i="1" dirty="0" smtClean="0"/>
              <a:t>x</a:t>
            </a:r>
            <a:r>
              <a:rPr lang="en-GB" sz="1800" dirty="0" smtClean="0"/>
              <a:t> = </a:t>
            </a:r>
            <a:r>
              <a:rPr lang="en-GB" sz="1800" dirty="0"/>
              <a:t>20 m + (5.0 </a:t>
            </a:r>
            <a:r>
              <a:rPr lang="en-GB" sz="1800" dirty="0" smtClean="0"/>
              <a:t>m/s</a:t>
            </a:r>
            <a:r>
              <a:rPr lang="en-GB" sz="1800" baseline="30000" dirty="0" smtClean="0"/>
              <a:t>2</a:t>
            </a:r>
            <a:r>
              <a:rPr lang="en-GB" sz="1800" dirty="0" smtClean="0"/>
              <a:t>)</a:t>
            </a:r>
            <a:r>
              <a:rPr lang="en-GB" sz="1800" i="1" dirty="0" smtClean="0"/>
              <a:t>t</a:t>
            </a:r>
            <a:r>
              <a:rPr lang="en-GB" sz="1800" baseline="30000" dirty="0" smtClean="0"/>
              <a:t>2</a:t>
            </a:r>
            <a:br>
              <a:rPr lang="en-GB" sz="1800" baseline="30000" dirty="0" smtClean="0"/>
            </a:br>
            <a:r>
              <a:rPr lang="en-GB" sz="1800" dirty="0" smtClean="0"/>
              <a:t>a) 	Find </a:t>
            </a:r>
            <a:r>
              <a:rPr lang="en-GB" sz="1800" dirty="0"/>
              <a:t>the cheetah’s displacement between </a:t>
            </a:r>
            <a:r>
              <a:rPr lang="en-GB" sz="1800" i="1" dirty="0"/>
              <a:t>t</a:t>
            </a:r>
            <a:r>
              <a:rPr lang="en-GB" sz="1800" baseline="-25000" dirty="0"/>
              <a:t>1</a:t>
            </a:r>
            <a:r>
              <a:rPr lang="en-GB" sz="1800" dirty="0"/>
              <a:t> = 1.0 s and </a:t>
            </a:r>
            <a:r>
              <a:rPr lang="en-GB" sz="1800" i="1" dirty="0"/>
              <a:t>t</a:t>
            </a:r>
            <a:r>
              <a:rPr lang="en-GB" sz="1800" baseline="-25000" dirty="0"/>
              <a:t>2</a:t>
            </a:r>
            <a:r>
              <a:rPr lang="en-GB" sz="1800" dirty="0"/>
              <a:t> = 2.0 s.</a:t>
            </a:r>
            <a:br>
              <a:rPr lang="en-GB" sz="1800" dirty="0"/>
            </a:br>
            <a:r>
              <a:rPr lang="en-GB" sz="1800" dirty="0"/>
              <a:t>b</a:t>
            </a:r>
            <a:r>
              <a:rPr lang="en-GB" sz="1800" dirty="0" smtClean="0"/>
              <a:t>)	Find </a:t>
            </a:r>
            <a:r>
              <a:rPr lang="en-GB" sz="1800" dirty="0"/>
              <a:t>the average velocity during that </a:t>
            </a:r>
            <a:r>
              <a:rPr lang="en-GB" sz="1800" dirty="0" smtClean="0"/>
              <a:t>interval.</a:t>
            </a:r>
            <a:br>
              <a:rPr lang="en-GB" sz="1800" dirty="0" smtClean="0"/>
            </a:br>
            <a:r>
              <a:rPr lang="en-GB" sz="1800" dirty="0" smtClean="0"/>
              <a:t>c) </a:t>
            </a:r>
            <a:r>
              <a:rPr lang="en-GB" sz="1800" dirty="0" smtClean="0"/>
              <a:t>	Derive </a:t>
            </a:r>
            <a:r>
              <a:rPr lang="en-GB" sz="1800" dirty="0"/>
              <a:t>an expression for the cheetah’s instantaneous velocity as a function of time and use it to find </a:t>
            </a:r>
            <a:r>
              <a:rPr lang="en-GB" sz="1800" i="1" dirty="0" err="1"/>
              <a:t>v</a:t>
            </a:r>
            <a:r>
              <a:rPr lang="en-GB" sz="1800" i="1" baseline="-25000" dirty="0" err="1"/>
              <a:t>x</a:t>
            </a:r>
            <a:r>
              <a:rPr lang="en-GB" sz="1800" dirty="0"/>
              <a:t> at </a:t>
            </a:r>
            <a:r>
              <a:rPr lang="en-GB" sz="1800" dirty="0" smtClean="0"/>
              <a:t>	</a:t>
            </a:r>
            <a:r>
              <a:rPr lang="en-GB" sz="1800" i="1" dirty="0" smtClean="0"/>
              <a:t>t</a:t>
            </a:r>
            <a:r>
              <a:rPr lang="en-GB" sz="1800" dirty="0" smtClean="0"/>
              <a:t> </a:t>
            </a:r>
            <a:r>
              <a:rPr lang="en-GB" sz="1800" dirty="0"/>
              <a:t>= 1.0 s and </a:t>
            </a:r>
            <a:r>
              <a:rPr lang="en-GB" sz="1800" i="1" dirty="0"/>
              <a:t>t</a:t>
            </a:r>
            <a:r>
              <a:rPr lang="en-GB" sz="1800" dirty="0"/>
              <a:t> = 2.0 s.</a:t>
            </a:r>
          </a:p>
          <a:p>
            <a:pPr marL="0" indent="0">
              <a:buNone/>
            </a:pPr>
            <a:endParaRPr lang="en-SG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2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The </a:t>
                </a:r>
                <a:r>
                  <a:rPr lang="en-GB" dirty="0">
                    <a:solidFill>
                      <a:srgbClr val="FF0000"/>
                    </a:solidFill>
                  </a:rPr>
                  <a:t>average</a:t>
                </a:r>
                <a:r>
                  <a:rPr lang="en-GB" dirty="0"/>
                  <a:t> acceleration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of </a:t>
                </a:r>
                <a:r>
                  <a:rPr lang="en-GB" dirty="0"/>
                  <a:t>the </a:t>
                </a:r>
                <a:r>
                  <a:rPr lang="en-GB" dirty="0" smtClean="0"/>
                  <a:t>particle </a:t>
                </a:r>
                <a:r>
                  <a:rPr lang="en-GB" dirty="0"/>
                  <a:t>is a </a:t>
                </a:r>
                <a:r>
                  <a:rPr lang="en-GB" dirty="0">
                    <a:solidFill>
                      <a:srgbClr val="FF0000"/>
                    </a:solidFill>
                  </a:rPr>
                  <a:t>vector</a:t>
                </a:r>
                <a:r>
                  <a:rPr lang="en-GB" dirty="0"/>
                  <a:t> whose </a:t>
                </a:r>
                <a:r>
                  <a:rPr lang="en-GB" i="1" dirty="0"/>
                  <a:t>x</a:t>
                </a:r>
                <a:r>
                  <a:rPr lang="en-GB" dirty="0"/>
                  <a:t>-component is defined as the </a:t>
                </a:r>
                <a:r>
                  <a:rPr lang="en-GB" dirty="0" smtClean="0"/>
                  <a:t>change </a:t>
                </a:r>
                <a:r>
                  <a:rPr lang="en-GB" dirty="0"/>
                  <a:t>in </a:t>
                </a:r>
                <a:r>
                  <a:rPr lang="en-GB" i="1" dirty="0" smtClean="0"/>
                  <a:t>x</a:t>
                </a:r>
                <a:r>
                  <a:rPr lang="en-GB" dirty="0" smtClean="0"/>
                  <a:t>-component </a:t>
                </a:r>
                <a:r>
                  <a:rPr lang="en-GB" dirty="0"/>
                  <a:t>of the velocity divided by the time interval. That is, </a:t>
                </a:r>
                <a:endParaRPr lang="en-GB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The </a:t>
                </a:r>
                <a:r>
                  <a:rPr lang="en-GB" dirty="0"/>
                  <a:t>SI unit of average acceleration is </a:t>
                </a:r>
                <a:r>
                  <a:rPr lang="en-GB" dirty="0" smtClean="0"/>
                  <a:t>m/s</a:t>
                </a:r>
                <a:r>
                  <a:rPr lang="en-GB" baseline="30000" dirty="0" smtClean="0"/>
                  <a:t>2</a:t>
                </a:r>
                <a:r>
                  <a:rPr lang="en-GB" dirty="0" smtClean="0"/>
                  <a:t>.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1042" r="-24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0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6414" name="Ink 186413"/>
              <p14:cNvContentPartPr/>
              <p14:nvPr/>
            </p14:nvContentPartPr>
            <p14:xfrm>
              <a:off x="-413698" y="4148957"/>
              <a:ext cx="2880" cy="10080"/>
            </p14:xfrm>
          </p:contentPart>
        </mc:Choice>
        <mc:Fallback xmlns="">
          <p:pic>
            <p:nvPicPr>
              <p:cNvPr id="186414" name="Ink 1864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0898" y="4142837"/>
                <a:ext cx="1620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dirty="0" smtClean="0"/>
              <a:t>acceleration </a:t>
            </a:r>
            <a:r>
              <a:rPr lang="en-US" dirty="0"/>
              <a:t>for straight line motion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9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The instantaneous acceleration is the rate of change of velocity with time and is given by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Unless </a:t>
                </a:r>
                <a:r>
                  <a:rPr lang="en-GB" dirty="0"/>
                  <a:t>specified </a:t>
                </a:r>
                <a:r>
                  <a:rPr lang="en-GB" dirty="0">
                    <a:solidFill>
                      <a:srgbClr val="FF0000"/>
                    </a:solidFill>
                  </a:rPr>
                  <a:t>average</a:t>
                </a:r>
                <a:r>
                  <a:rPr lang="en-GB" dirty="0"/>
                  <a:t> acceleration, you can assume that the </a:t>
                </a:r>
                <a:r>
                  <a:rPr lang="en-GB" dirty="0" smtClean="0"/>
                  <a:t>term acceleration implies </a:t>
                </a:r>
                <a:r>
                  <a:rPr lang="en-GB" dirty="0"/>
                  <a:t>instantaneous acceleration.</a:t>
                </a:r>
              </a:p>
              <a:p>
                <a:r>
                  <a:rPr lang="en-GB" dirty="0" smtClean="0"/>
                  <a:t>The </a:t>
                </a:r>
                <a:r>
                  <a:rPr lang="en-GB" dirty="0"/>
                  <a:t>SI unit of acceleration is (m/s/s) or simply m/s</a:t>
                </a:r>
                <a:r>
                  <a:rPr lang="en-GB" baseline="30000" dirty="0"/>
                  <a:t>2</a:t>
                </a:r>
                <a:r>
                  <a:rPr lang="en-GB" dirty="0"/>
                  <a:t>.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3" t="-1042" r="-21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acceleration for straight line motion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7" name="Picture 6" descr="02_13_Figure"/>
          <p:cNvPicPr>
            <a:picLocks noChangeAspect="1" noChangeArrowheads="1"/>
          </p:cNvPicPr>
          <p:nvPr/>
        </p:nvPicPr>
        <p:blipFill>
          <a:blip r:embed="rId3" cstate="print"/>
          <a:srcRect b="4227"/>
          <a:stretch>
            <a:fillRect/>
          </a:stretch>
        </p:blipFill>
        <p:spPr bwMode="auto">
          <a:xfrm>
            <a:off x="1062022" y="2300438"/>
            <a:ext cx="10150516" cy="401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Instantaneous </a:t>
            </a:r>
            <a:r>
              <a:rPr lang="en-US" dirty="0" smtClean="0"/>
              <a:t>acceleration </a:t>
            </a:r>
            <a:r>
              <a:rPr lang="en-US" dirty="0"/>
              <a:t>from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x</a:t>
            </a:r>
            <a:r>
              <a:rPr lang="en-US" dirty="0" smtClean="0"/>
              <a:t>-</a:t>
            </a:r>
            <a:r>
              <a:rPr lang="en-US" i="1" dirty="0" smtClean="0"/>
              <a:t>t</a:t>
            </a:r>
            <a:r>
              <a:rPr lang="en-US" dirty="0" smtClean="0"/>
              <a:t> </a:t>
            </a:r>
            <a:r>
              <a:rPr lang="en-US" dirty="0"/>
              <a:t>graph for </a:t>
            </a:r>
            <a:r>
              <a:rPr lang="en-US" dirty="0" smtClean="0"/>
              <a:t>straight </a:t>
            </a:r>
            <a:r>
              <a:rPr lang="en-US" dirty="0"/>
              <a:t>line motion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40000"/>
            <a:ext cx="10080000" cy="1004817"/>
          </a:xfrm>
        </p:spPr>
        <p:txBody>
          <a:bodyPr/>
          <a:lstStyle/>
          <a:p>
            <a:r>
              <a:rPr lang="en-GB" dirty="0"/>
              <a:t>The instantaneous acceleration at any </a:t>
            </a:r>
            <a:r>
              <a:rPr lang="en-GB" dirty="0" smtClean="0"/>
              <a:t>point on the </a:t>
            </a:r>
            <a:r>
              <a:rPr lang="en-GB" i="1" dirty="0" smtClean="0"/>
              <a:t>v</a:t>
            </a:r>
            <a:r>
              <a:rPr lang="en-GB" dirty="0" smtClean="0"/>
              <a:t>-</a:t>
            </a:r>
            <a:r>
              <a:rPr lang="en-GB" i="1" dirty="0" smtClean="0"/>
              <a:t>t</a:t>
            </a:r>
            <a:r>
              <a:rPr lang="en-GB" dirty="0" smtClean="0"/>
              <a:t> graph </a:t>
            </a:r>
            <a:r>
              <a:rPr lang="en-GB" dirty="0"/>
              <a:t>is equal to the </a:t>
            </a:r>
            <a:r>
              <a:rPr lang="en-GB" b="1" dirty="0"/>
              <a:t>slope</a:t>
            </a:r>
            <a:r>
              <a:rPr lang="en-GB" dirty="0"/>
              <a:t> of the </a:t>
            </a:r>
            <a:r>
              <a:rPr lang="en-GB" b="1" dirty="0"/>
              <a:t>tangent</a:t>
            </a:r>
            <a:r>
              <a:rPr lang="en-GB" dirty="0"/>
              <a:t> to the curve </a:t>
            </a:r>
            <a:r>
              <a:rPr lang="en-GB" dirty="0" smtClean="0"/>
              <a:t>at </a:t>
            </a:r>
            <a:r>
              <a:rPr lang="en-GB" dirty="0"/>
              <a:t>that point. </a:t>
            </a:r>
          </a:p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9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/>
            <a:r>
              <a:rPr lang="en-GB" dirty="0" smtClean="0"/>
              <a:t>Kinematics is a part of mechanics that enables us to describe motion.</a:t>
            </a:r>
          </a:p>
          <a:p>
            <a:pPr marL="381000" indent="-381000"/>
            <a:r>
              <a:rPr lang="en-GB" dirty="0" smtClean="0"/>
              <a:t>We need to define some physical quantities which can help describe motion in one, two and three dimensions.</a:t>
            </a:r>
          </a:p>
          <a:p>
            <a:pPr marL="381000" indent="-381000"/>
            <a:endParaRPr lang="en-GB" dirty="0" smtClean="0"/>
          </a:p>
          <a:p>
            <a:pPr marL="381000" indent="-381000">
              <a:buNone/>
            </a:pPr>
            <a:endParaRPr lang="en-GB" dirty="0" smtClean="0"/>
          </a:p>
          <a:p>
            <a:pPr marL="381000" indent="-381000"/>
            <a:endParaRPr lang="en-GB" dirty="0" smtClean="0">
              <a:solidFill>
                <a:srgbClr val="FF0000"/>
              </a:solidFill>
            </a:endParaRPr>
          </a:p>
          <a:p>
            <a:pPr marL="381000" indent="-381000">
              <a:buNone/>
            </a:pPr>
            <a:endParaRPr lang="en-GB" dirty="0" smtClean="0"/>
          </a:p>
          <a:p>
            <a:pPr marL="381000" indent="-381000"/>
            <a:endParaRPr lang="en-GB" dirty="0" smtClean="0"/>
          </a:p>
        </p:txBody>
      </p:sp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Kinematics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1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382250"/>
            <a:ext cx="10080000" cy="918188"/>
          </a:xfrm>
        </p:spPr>
        <p:txBody>
          <a:bodyPr/>
          <a:lstStyle/>
          <a:p>
            <a:r>
              <a:rPr lang="en-GB" dirty="0"/>
              <a:t>On </a:t>
            </a:r>
            <a:r>
              <a:rPr lang="en-GB" dirty="0" smtClean="0"/>
              <a:t>an </a:t>
            </a:r>
            <a:r>
              <a:rPr lang="en-US" i="1" dirty="0"/>
              <a:t>x</a:t>
            </a:r>
            <a:r>
              <a:rPr lang="en-US" dirty="0"/>
              <a:t>-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en-US" dirty="0" smtClean="0"/>
              <a:t>graph</a:t>
            </a:r>
            <a:r>
              <a:rPr lang="en-GB" dirty="0" smtClean="0"/>
              <a:t>, </a:t>
            </a:r>
            <a:r>
              <a:rPr lang="en-GB" dirty="0"/>
              <a:t>the instantaneous acceleration at any point is given by the concavity or curvature of the </a:t>
            </a:r>
            <a:r>
              <a:rPr lang="en-GB" dirty="0" smtClean="0"/>
              <a:t>graph</a:t>
            </a:r>
            <a:r>
              <a:rPr lang="en-GB" dirty="0"/>
              <a:t> </a:t>
            </a:r>
            <a:r>
              <a:rPr lang="en-GB" dirty="0" smtClean="0"/>
              <a:t>at that point.</a:t>
            </a:r>
            <a:endParaRPr lang="en-GB" dirty="0"/>
          </a:p>
          <a:p>
            <a:endParaRPr lang="en-SG" dirty="0"/>
          </a:p>
        </p:txBody>
      </p:sp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6" name="Picture 5" descr="02_14_Figure"/>
          <p:cNvPicPr>
            <a:picLocks noChangeAspect="1" noChangeArrowheads="1"/>
          </p:cNvPicPr>
          <p:nvPr/>
        </p:nvPicPr>
        <p:blipFill>
          <a:blip r:embed="rId3" cstate="print"/>
          <a:srcRect b="3809"/>
          <a:stretch>
            <a:fillRect/>
          </a:stretch>
        </p:blipFill>
        <p:spPr bwMode="auto">
          <a:xfrm>
            <a:off x="1515979" y="2300438"/>
            <a:ext cx="9221002" cy="4238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Instantaneous </a:t>
            </a:r>
            <a:r>
              <a:rPr lang="en-US" dirty="0" smtClean="0"/>
              <a:t>acceleration </a:t>
            </a:r>
            <a:r>
              <a:rPr lang="en-US" dirty="0"/>
              <a:t>from </a:t>
            </a:r>
            <a:r>
              <a:rPr lang="en-US" i="1" dirty="0" smtClean="0"/>
              <a:t>x</a:t>
            </a:r>
            <a:r>
              <a:rPr lang="en-US" dirty="0" smtClean="0"/>
              <a:t>-</a:t>
            </a:r>
            <a:r>
              <a:rPr lang="en-US" i="1" dirty="0" smtClean="0"/>
              <a:t>t</a:t>
            </a:r>
            <a:r>
              <a:rPr lang="en-US" dirty="0" smtClean="0"/>
              <a:t> </a:t>
            </a:r>
            <a:r>
              <a:rPr lang="en-US" dirty="0"/>
              <a:t>graph for </a:t>
            </a:r>
            <a:r>
              <a:rPr lang="en-US" dirty="0" smtClean="0"/>
              <a:t>straight </a:t>
            </a:r>
            <a:r>
              <a:rPr lang="en-US" dirty="0"/>
              <a:t>line motion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40000"/>
            <a:ext cx="5804034" cy="4680000"/>
          </a:xfrm>
        </p:spPr>
        <p:txBody>
          <a:bodyPr/>
          <a:lstStyle/>
          <a:p>
            <a:r>
              <a:rPr lang="en-GB" dirty="0"/>
              <a:t>D</a:t>
            </a:r>
            <a:r>
              <a:rPr lang="en-GB" dirty="0" smtClean="0"/>
              <a:t>eceleration means </a:t>
            </a:r>
            <a:r>
              <a:rPr lang="en-GB" dirty="0"/>
              <a:t>a decrease in speed.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Negative </a:t>
            </a:r>
            <a:r>
              <a:rPr lang="en-GB" dirty="0"/>
              <a:t>acceleration does </a:t>
            </a:r>
            <a:r>
              <a:rPr lang="en-GB" dirty="0" smtClean="0"/>
              <a:t>not always </a:t>
            </a:r>
            <a:br>
              <a:rPr lang="en-GB" dirty="0" smtClean="0"/>
            </a:br>
            <a:r>
              <a:rPr lang="en-GB" dirty="0" smtClean="0"/>
              <a:t>mean </a:t>
            </a:r>
            <a:r>
              <a:rPr lang="en-GB" dirty="0"/>
              <a:t>a decrease in speed.</a:t>
            </a:r>
          </a:p>
          <a:p>
            <a:endParaRPr lang="en-SG" dirty="0"/>
          </a:p>
        </p:txBody>
      </p:sp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Rules for the sign of </a:t>
            </a:r>
            <a:r>
              <a:rPr lang="en-GB" i="1" dirty="0"/>
              <a:t>x</a:t>
            </a:r>
            <a:r>
              <a:rPr lang="en-GB" dirty="0"/>
              <a:t>-acceleration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25" y="1334620"/>
            <a:ext cx="390579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  <a:tabLst>
                    <a:tab pos="542925" algn="l"/>
                  </a:tabLst>
                </a:pPr>
                <a:r>
                  <a:rPr lang="en-GB" sz="2000" dirty="0" smtClean="0"/>
                  <a:t>The </a:t>
                </a:r>
                <a:r>
                  <a:rPr lang="en-GB" sz="2000" i="1" dirty="0"/>
                  <a:t>x</a:t>
                </a:r>
                <a:r>
                  <a:rPr lang="en-GB" sz="2000" dirty="0"/>
                  <a:t>-velocity </a:t>
                </a:r>
                <a:r>
                  <a:rPr lang="en-GB" sz="2000" i="1" dirty="0" err="1"/>
                  <a:t>v</a:t>
                </a:r>
                <a:r>
                  <a:rPr lang="en-GB" sz="2000" i="1" baseline="-25000" dirty="0" err="1"/>
                  <a:t>x</a:t>
                </a:r>
                <a:r>
                  <a:rPr lang="en-GB" sz="2000" dirty="0"/>
                  <a:t>, of a car at </a:t>
                </a:r>
                <a:r>
                  <a:rPr lang="en-GB" sz="2000" dirty="0" smtClean="0"/>
                  <a:t>time </a:t>
                </a:r>
                <a:r>
                  <a:rPr lang="en-GB" sz="2000" i="1" dirty="0"/>
                  <a:t>t</a:t>
                </a:r>
                <a:r>
                  <a:rPr lang="en-GB" sz="2000" dirty="0"/>
                  <a:t> is given by the </a:t>
                </a:r>
                <a:r>
                  <a:rPr lang="en-GB" sz="2000" dirty="0" smtClean="0"/>
                  <a:t>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=60 </m:t>
                    </m:r>
                    <m:r>
                      <m:rPr>
                        <m:nor/>
                      </m:rPr>
                      <a:rPr lang="en-SG" sz="20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SG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0.50 </m:t>
                        </m:r>
                        <m:r>
                          <m:rPr>
                            <m:nor/>
                          </m:rPr>
                          <a:rPr lang="en-SG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SG" sz="20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SG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SG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 smtClean="0"/>
                  <a:t>.</a:t>
                </a:r>
                <a:r>
                  <a:rPr lang="en-GB" sz="2000" baseline="30000" dirty="0" smtClean="0"/>
                  <a:t/>
                </a:r>
                <a:br>
                  <a:rPr lang="en-GB" sz="2000" baseline="30000" dirty="0" smtClean="0"/>
                </a:br>
                <a:r>
                  <a:rPr lang="en-GB" sz="2000" dirty="0" smtClean="0"/>
                  <a:t>a</a:t>
                </a:r>
                <a:r>
                  <a:rPr lang="en-GB" sz="2000" dirty="0"/>
                  <a:t>) </a:t>
                </a:r>
                <a:r>
                  <a:rPr lang="en-GB" sz="2000" dirty="0" smtClean="0"/>
                  <a:t>	Find </a:t>
                </a:r>
                <a:r>
                  <a:rPr lang="en-GB" sz="2000" dirty="0"/>
                  <a:t>the change in </a:t>
                </a:r>
                <a:r>
                  <a:rPr lang="en-GB" sz="2000" i="1" dirty="0"/>
                  <a:t>x</a:t>
                </a:r>
                <a:r>
                  <a:rPr lang="en-GB" sz="2000" dirty="0"/>
                  <a:t>-velocity of the car in the time interval </a:t>
                </a:r>
                <a:r>
                  <a:rPr lang="en-GB" sz="2000" i="1" dirty="0"/>
                  <a:t>t</a:t>
                </a:r>
                <a:r>
                  <a:rPr lang="en-GB" sz="2000" baseline="-25000" dirty="0"/>
                  <a:t>1</a:t>
                </a:r>
                <a:r>
                  <a:rPr lang="en-GB" sz="2000" dirty="0"/>
                  <a:t> = 1.0 s and </a:t>
                </a:r>
                <a:r>
                  <a:rPr lang="en-GB" sz="2000" i="1" dirty="0" smtClean="0"/>
                  <a:t>t</a:t>
                </a:r>
                <a:r>
                  <a:rPr lang="en-GB" sz="2000" baseline="-25000" dirty="0" smtClean="0"/>
                  <a:t>2</a:t>
                </a:r>
                <a:r>
                  <a:rPr lang="en-GB" sz="2000" dirty="0" smtClean="0"/>
                  <a:t> </a:t>
                </a:r>
                <a:r>
                  <a:rPr lang="en-GB" sz="2000" dirty="0"/>
                  <a:t>= 3.0 s.</a:t>
                </a:r>
                <a:br>
                  <a:rPr lang="en-GB" sz="2000" dirty="0"/>
                </a:br>
                <a:r>
                  <a:rPr lang="en-GB" sz="2000" dirty="0"/>
                  <a:t>b) </a:t>
                </a:r>
                <a:r>
                  <a:rPr lang="en-GB" sz="2000" dirty="0" smtClean="0"/>
                  <a:t>	Find </a:t>
                </a:r>
                <a:r>
                  <a:rPr lang="en-GB" sz="2000" dirty="0"/>
                  <a:t>the average </a:t>
                </a:r>
                <a:r>
                  <a:rPr lang="en-GB" sz="2000" i="1" dirty="0"/>
                  <a:t>x</a:t>
                </a:r>
                <a:r>
                  <a:rPr lang="en-GB" sz="2000" dirty="0"/>
                  <a:t>-acceleration during this time </a:t>
                </a:r>
                <a:r>
                  <a:rPr lang="en-GB" sz="2000" dirty="0" smtClean="0"/>
                  <a:t>interval.</a:t>
                </a:r>
                <a:br>
                  <a:rPr lang="en-GB" sz="2000" dirty="0" smtClean="0"/>
                </a:br>
                <a:r>
                  <a:rPr lang="en-GB" sz="2000" dirty="0" smtClean="0"/>
                  <a:t>c) </a:t>
                </a:r>
                <a:r>
                  <a:rPr lang="en-GB" sz="2000" dirty="0" smtClean="0"/>
                  <a:t>	Derive </a:t>
                </a:r>
                <a:r>
                  <a:rPr lang="en-GB" sz="2000" dirty="0"/>
                  <a:t>an expression for the instantaneous acceleration as a function of time and use it to find </a:t>
                </a:r>
                <a:r>
                  <a:rPr lang="en-GB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2000" dirty="0" smtClean="0"/>
                  <a:t> </a:t>
                </a:r>
                <a:r>
                  <a:rPr lang="en-GB" sz="2000" dirty="0"/>
                  <a:t>at </a:t>
                </a:r>
                <a:r>
                  <a:rPr lang="en-GB" sz="2000" i="1" dirty="0" smtClean="0"/>
                  <a:t>t</a:t>
                </a:r>
                <a:r>
                  <a:rPr lang="en-GB" sz="2000" dirty="0" smtClean="0"/>
                  <a:t> </a:t>
                </a:r>
                <a:r>
                  <a:rPr lang="en-GB" sz="2000" dirty="0"/>
                  <a:t>= 1.0 s and </a:t>
                </a:r>
                <a:r>
                  <a:rPr lang="en-GB" sz="2000" i="1" dirty="0"/>
                  <a:t>t</a:t>
                </a:r>
                <a:r>
                  <a:rPr lang="en-GB" sz="2000" dirty="0"/>
                  <a:t> = 3.0 s.</a:t>
                </a:r>
              </a:p>
              <a:p>
                <a:endParaRPr lang="en-SG" sz="20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11" r="-19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Let a particle have a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at </a:t>
                </a:r>
                <a:r>
                  <a:rPr lang="en-GB" dirty="0"/>
                  <a:t>time </a:t>
                </a:r>
                <a:r>
                  <a:rPr lang="en-GB" i="1" dirty="0"/>
                  <a:t>t</a:t>
                </a:r>
                <a:r>
                  <a:rPr lang="en-GB" dirty="0"/>
                  <a:t> = 0 </a:t>
                </a:r>
                <a:r>
                  <a:rPr lang="en-GB" dirty="0" smtClean="0"/>
                  <a:t>which </a:t>
                </a:r>
                <a:r>
                  <a:rPr lang="en-GB" dirty="0"/>
                  <a:t>we call </a:t>
                </a:r>
                <a:r>
                  <a:rPr lang="en-GB" dirty="0" smtClean="0"/>
                  <a:t>the </a:t>
                </a:r>
                <a:r>
                  <a:rPr lang="en-GB" dirty="0">
                    <a:solidFill>
                      <a:srgbClr val="FF0000"/>
                    </a:solidFill>
                  </a:rPr>
                  <a:t>initial</a:t>
                </a:r>
                <a:r>
                  <a:rPr lang="en-GB" dirty="0"/>
                  <a:t> velocity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at </a:t>
                </a:r>
                <a:r>
                  <a:rPr lang="en-GB" dirty="0"/>
                  <a:t>a later time </a:t>
                </a:r>
                <a:r>
                  <a:rPr lang="en-GB" i="1" dirty="0"/>
                  <a:t>t</a:t>
                </a:r>
                <a:r>
                  <a:rPr lang="en-GB" dirty="0"/>
                  <a:t> which we </a:t>
                </a:r>
                <a:r>
                  <a:rPr lang="en-GB" dirty="0" smtClean="0"/>
                  <a:t>call the </a:t>
                </a:r>
                <a:r>
                  <a:rPr lang="en-GB" dirty="0">
                    <a:solidFill>
                      <a:srgbClr val="FF0000"/>
                    </a:solidFill>
                  </a:rPr>
                  <a:t>final</a:t>
                </a:r>
                <a:r>
                  <a:rPr lang="en-GB" dirty="0"/>
                  <a:t> velocity. </a:t>
                </a:r>
                <a:endParaRPr lang="en-GB" dirty="0" smtClean="0"/>
              </a:p>
              <a:p>
                <a:r>
                  <a:rPr lang="en-GB" dirty="0" smtClean="0"/>
                  <a:t>From </a:t>
                </a:r>
                <a:r>
                  <a:rPr lang="en-GB" dirty="0"/>
                  <a:t>the definition of </a:t>
                </a:r>
                <a:r>
                  <a:rPr lang="en-GB" dirty="0">
                    <a:solidFill>
                      <a:srgbClr val="FF0000"/>
                    </a:solidFill>
                  </a:rPr>
                  <a:t>average</a:t>
                </a:r>
                <a:r>
                  <a:rPr lang="en-GB" dirty="0"/>
                  <a:t> acceleration we </a:t>
                </a:r>
                <a:r>
                  <a:rPr lang="en-GB" dirty="0" smtClean="0"/>
                  <a:t>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Rearranging </a:t>
                </a:r>
                <a:r>
                  <a:rPr lang="en-GB" dirty="0"/>
                  <a:t>the above </a:t>
                </a:r>
                <a:r>
                  <a:rPr lang="en-GB" dirty="0" smtClean="0"/>
                  <a:t>to </a:t>
                </a:r>
                <a:r>
                  <a:rPr lang="en-GB" dirty="0"/>
                  <a:t>get the relation </a:t>
                </a:r>
                <a:r>
                  <a:rPr lang="en-GB" dirty="0" smtClean="0"/>
                  <a:t>gives </a:t>
                </a:r>
                <a:endParaRPr lang="en-GB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1042" r="-15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0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motion with constant acceleration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4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If the position of the particle at </a:t>
                </a:r>
                <a:r>
                  <a:rPr lang="en-GB" i="1" dirty="0"/>
                  <a:t>t</a:t>
                </a:r>
                <a:r>
                  <a:rPr lang="en-GB" dirty="0"/>
                  <a:t> = 0 </a:t>
                </a:r>
                <a:r>
                  <a:rPr lang="en-GB" dirty="0" smtClean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and moves to </a:t>
                </a:r>
                <a:r>
                  <a:rPr lang="en-GB" dirty="0" smtClean="0"/>
                  <a:t>position </a:t>
                </a:r>
                <a:r>
                  <a:rPr lang="en-GB" i="1" dirty="0"/>
                  <a:t>x</a:t>
                </a:r>
                <a:r>
                  <a:rPr lang="en-GB" dirty="0"/>
                  <a:t> at time </a:t>
                </a:r>
                <a:r>
                  <a:rPr lang="en-GB" i="1" dirty="0"/>
                  <a:t>t</a:t>
                </a:r>
                <a:r>
                  <a:rPr lang="en-GB" dirty="0"/>
                  <a:t>, then </a:t>
                </a:r>
                <a:r>
                  <a:rPr lang="en-GB" dirty="0" smtClean="0"/>
                  <a:t>the </a:t>
                </a:r>
                <a:r>
                  <a:rPr lang="en-GB" dirty="0"/>
                  <a:t>average velocity </a:t>
                </a:r>
                <a:r>
                  <a:rPr lang="en-GB" dirty="0" smtClean="0"/>
                  <a:t>is </a:t>
                </a:r>
                <a:endParaRPr lang="en-GB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We </a:t>
                </a:r>
                <a:r>
                  <a:rPr lang="en-GB" dirty="0"/>
                  <a:t>also know that the average velocity can be written </a:t>
                </a:r>
                <a:r>
                  <a:rPr lang="en-GB" dirty="0" smtClean="0"/>
                  <a:t>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The </a:t>
                </a:r>
                <a:r>
                  <a:rPr lang="en-GB" dirty="0"/>
                  <a:t>above two equations can be combined to yield </a:t>
                </a:r>
                <a:endParaRPr lang="en-GB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3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3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 line motion with constant acceleration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7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Simplifying </a:t>
                </a:r>
                <a:r>
                  <a:rPr lang="en-GB" dirty="0" smtClean="0"/>
                  <a:t>we </a:t>
                </a:r>
                <a:r>
                  <a:rPr lang="en-GB" dirty="0"/>
                  <a:t>get </a:t>
                </a:r>
                <a:r>
                  <a:rPr lang="en-GB" dirty="0" smtClean="0"/>
                  <a:t>a </a:t>
                </a:r>
                <a:r>
                  <a:rPr lang="en-GB" dirty="0"/>
                  <a:t>useful equation that relates the final position with the initial position, initial velocity, acceleration and time</a:t>
                </a:r>
                <a:r>
                  <a:rPr lang="en-GB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We </a:t>
                </a:r>
                <a:r>
                  <a:rPr lang="en-GB" dirty="0"/>
                  <a:t>can eliminate time using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 smtClean="0"/>
                  <a:t> and </a:t>
                </a:r>
                <a:r>
                  <a:rPr lang="en-GB" dirty="0"/>
                  <a:t>on substituting </a:t>
                </a:r>
                <a:r>
                  <a:rPr lang="en-GB" dirty="0" smtClean="0"/>
                  <a:t>in </a:t>
                </a:r>
                <a:r>
                  <a:rPr lang="en-GB" dirty="0"/>
                  <a:t>the above </a:t>
                </a:r>
                <a:r>
                  <a:rPr lang="en-GB" dirty="0" smtClean="0"/>
                  <a:t>equation </a:t>
                </a:r>
                <a:r>
                  <a:rPr lang="en-GB" dirty="0"/>
                  <a:t>we </a:t>
                </a:r>
                <a:r>
                  <a:rPr lang="en-GB" dirty="0" smtClean="0"/>
                  <a:t>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 smtClean="0"/>
              </a:p>
              <a:p>
                <a:r>
                  <a:rPr lang="en-GB" dirty="0" smtClean="0"/>
                  <a:t>Note </a:t>
                </a:r>
                <a:r>
                  <a:rPr lang="en-GB" dirty="0"/>
                  <a:t>that the equations we have derived are applicable only when the acceleration is constant. 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3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3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 line motion with constant acceleration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3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61950" algn="l"/>
                <a:tab pos="628650" algn="l"/>
              </a:tabLst>
            </a:pPr>
            <a:r>
              <a:rPr lang="en-GB" sz="2000" dirty="0"/>
              <a:t>A motorcyclist heading east through a small town accelerates at a constant 4.0 m/s</a:t>
            </a:r>
            <a:r>
              <a:rPr lang="en-GB" sz="2000" baseline="30000" dirty="0"/>
              <a:t>2</a:t>
            </a:r>
            <a:r>
              <a:rPr lang="en-GB" sz="2000" dirty="0"/>
              <a:t> after he leaves the city limits (see below figure). At time </a:t>
            </a:r>
            <a:r>
              <a:rPr lang="en-GB" sz="2000" i="1" dirty="0"/>
              <a:t>t</a:t>
            </a:r>
            <a:r>
              <a:rPr lang="en-GB" sz="2000" dirty="0"/>
              <a:t> = 0 he is 5.0 m east of the city-limits signpost, moving east at 15 </a:t>
            </a:r>
            <a:r>
              <a:rPr lang="en-GB" sz="2000" dirty="0" smtClean="0"/>
              <a:t>m/s.</a:t>
            </a:r>
            <a:br>
              <a:rPr lang="en-GB" sz="2000" dirty="0" smtClean="0"/>
            </a:br>
            <a:r>
              <a:rPr lang="en-GB" sz="2000" dirty="0" smtClean="0"/>
              <a:t>a</a:t>
            </a:r>
            <a:r>
              <a:rPr lang="en-GB" sz="2000" dirty="0"/>
              <a:t>) </a:t>
            </a:r>
            <a:r>
              <a:rPr lang="en-GB" sz="2000" dirty="0" smtClean="0"/>
              <a:t>	Find </a:t>
            </a:r>
            <a:r>
              <a:rPr lang="en-GB" sz="2000" dirty="0"/>
              <a:t>his position and velocity at </a:t>
            </a:r>
            <a:r>
              <a:rPr lang="en-GB" sz="2000" i="1" dirty="0"/>
              <a:t>t</a:t>
            </a:r>
            <a:r>
              <a:rPr lang="en-GB" sz="2000" dirty="0"/>
              <a:t> = 2.0 s.</a:t>
            </a:r>
            <a:br>
              <a:rPr lang="en-GB" sz="2000" dirty="0"/>
            </a:br>
            <a:r>
              <a:rPr lang="en-GB" sz="2000" dirty="0"/>
              <a:t>b) </a:t>
            </a:r>
            <a:r>
              <a:rPr lang="en-GB" sz="2000" dirty="0" smtClean="0"/>
              <a:t>	Where </a:t>
            </a:r>
            <a:r>
              <a:rPr lang="en-GB" sz="2000" dirty="0"/>
              <a:t>is he when his velocity is 25 m/s?</a:t>
            </a:r>
          </a:p>
          <a:p>
            <a:endParaRPr lang="en-SG" sz="2000" dirty="0"/>
          </a:p>
        </p:txBody>
      </p:sp>
      <p:pic>
        <p:nvPicPr>
          <p:cNvPr id="4" name="Picture 5" descr="02_Figure20-I"/>
          <p:cNvPicPr>
            <a:picLocks noChangeAspect="1" noChangeArrowheads="1"/>
          </p:cNvPicPr>
          <p:nvPr/>
        </p:nvPicPr>
        <p:blipFill>
          <a:blip r:embed="rId3" cstate="print"/>
          <a:srcRect b="6778"/>
          <a:stretch>
            <a:fillRect/>
          </a:stretch>
        </p:blipFill>
        <p:spPr bwMode="auto">
          <a:xfrm>
            <a:off x="1097280" y="3617785"/>
            <a:ext cx="5777384" cy="1666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</a:t>
            </a:r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61950" algn="l"/>
                <a:tab pos="628650" algn="l"/>
              </a:tabLst>
            </a:pPr>
            <a:r>
              <a:rPr lang="en-GB" sz="2000" dirty="0"/>
              <a:t>A motorist travelling with a constant speed of 15 m/s </a:t>
            </a:r>
            <a:r>
              <a:rPr lang="en-GB" sz="2000" dirty="0" smtClean="0"/>
              <a:t>passes </a:t>
            </a:r>
            <a:r>
              <a:rPr lang="en-GB" sz="2000" dirty="0"/>
              <a:t>a school-crossing corner where the speed limit is 10 m/s. Just as the motorist passes the school-crossing sign, a police officer on a motorcycle, initially at rest, starts in pursuit with a constant acceleration of 3.0 m/s</a:t>
            </a:r>
            <a:r>
              <a:rPr lang="en-GB" sz="2000" baseline="30000" dirty="0"/>
              <a:t>2</a:t>
            </a:r>
            <a:r>
              <a:rPr lang="en-GB" sz="2000" dirty="0"/>
              <a:t> (see below figure). 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a</a:t>
            </a:r>
            <a:r>
              <a:rPr lang="en-GB" sz="2000" dirty="0"/>
              <a:t>) </a:t>
            </a:r>
            <a:r>
              <a:rPr lang="en-GB" sz="2000" dirty="0" smtClean="0"/>
              <a:t>	How </a:t>
            </a:r>
            <a:r>
              <a:rPr lang="en-GB" sz="2000" dirty="0"/>
              <a:t>much time elapses before the officer passes the motorist?</a:t>
            </a:r>
            <a:br>
              <a:rPr lang="en-GB" sz="2000" dirty="0"/>
            </a:br>
            <a:r>
              <a:rPr lang="en-GB" sz="2000" dirty="0"/>
              <a:t>b) </a:t>
            </a:r>
            <a:r>
              <a:rPr lang="en-GB" sz="2000" dirty="0" smtClean="0"/>
              <a:t>	At </a:t>
            </a:r>
            <a:r>
              <a:rPr lang="en-GB" sz="2000" dirty="0"/>
              <a:t>that time, what distance has each vehicle travelled?</a:t>
            </a:r>
          </a:p>
          <a:p>
            <a:pPr marL="0" indent="0">
              <a:buNone/>
            </a:pPr>
            <a:endParaRPr lang="en-SG" sz="2000" dirty="0"/>
          </a:p>
        </p:txBody>
      </p:sp>
      <p:pic>
        <p:nvPicPr>
          <p:cNvPr id="5" name="Picture 6" descr="02_Figure21-I"/>
          <p:cNvPicPr>
            <a:picLocks noChangeAspect="1" noChangeArrowheads="1"/>
          </p:cNvPicPr>
          <p:nvPr/>
        </p:nvPicPr>
        <p:blipFill>
          <a:blip r:embed="rId3" cstate="print"/>
          <a:srcRect b="7083"/>
          <a:stretch>
            <a:fillRect/>
          </a:stretch>
        </p:blipFill>
        <p:spPr bwMode="auto">
          <a:xfrm>
            <a:off x="627731" y="3354881"/>
            <a:ext cx="10997497" cy="297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8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G" dirty="0" smtClean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 smtClean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 smtClean="0"/>
          </a:p>
          <a:p>
            <a:pPr marL="0" indent="0" eaLnBrk="0" hangingPunct="0">
              <a:spcBef>
                <a:spcPts val="400"/>
              </a:spcBef>
              <a:buNone/>
              <a:tabLst>
                <a:tab pos="542925" algn="l"/>
              </a:tabLst>
            </a:pPr>
            <a:r>
              <a:rPr lang="en-GB" sz="2000" dirty="0"/>
              <a:t>a)	Displacement increases linearly with time.</a:t>
            </a:r>
          </a:p>
          <a:p>
            <a:pPr marL="0" indent="0" eaLnBrk="0" hangingPunct="0">
              <a:spcBef>
                <a:spcPts val="400"/>
              </a:spcBef>
              <a:buNone/>
              <a:tabLst>
                <a:tab pos="542925" algn="l"/>
              </a:tabLst>
            </a:pPr>
            <a:r>
              <a:rPr lang="en-US" sz="2000" dirty="0"/>
              <a:t>b)	Velocity remains the same with time.</a:t>
            </a:r>
          </a:p>
          <a:p>
            <a:pPr marL="0" indent="0" eaLnBrk="0" hangingPunct="0">
              <a:spcBef>
                <a:spcPts val="400"/>
              </a:spcBef>
              <a:buNone/>
              <a:tabLst>
                <a:tab pos="542925" algn="l"/>
              </a:tabLst>
            </a:pPr>
            <a:r>
              <a:rPr lang="en-US" sz="2000" dirty="0"/>
              <a:t>c)	Acceleration is zero.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of uniform velocity</a:t>
            </a:r>
            <a:endParaRPr lang="en-SG" dirty="0"/>
          </a:p>
        </p:txBody>
      </p: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1904920" y="1521266"/>
            <a:ext cx="7579317" cy="2476570"/>
            <a:chOff x="673" y="1001"/>
            <a:chExt cx="3820" cy="1442"/>
          </a:xfrm>
        </p:grpSpPr>
        <p:sp>
          <p:nvSpPr>
            <p:cNvPr id="8" name="Rectangle 4"/>
            <p:cNvSpPr>
              <a:spLocks noChangeAspect="1" noChangeArrowheads="1"/>
            </p:cNvSpPr>
            <p:nvPr/>
          </p:nvSpPr>
          <p:spPr bwMode="auto">
            <a:xfrm>
              <a:off x="673" y="1829"/>
              <a:ext cx="142" cy="1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" name="Line 5"/>
            <p:cNvSpPr>
              <a:spLocks noChangeAspect="1" noChangeShapeType="1"/>
            </p:cNvSpPr>
            <p:nvPr/>
          </p:nvSpPr>
          <p:spPr bwMode="auto">
            <a:xfrm flipV="1">
              <a:off x="777" y="1214"/>
              <a:ext cx="0" cy="122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med"/>
              <a:tailEnd type="arrow" w="med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6"/>
            <p:cNvSpPr>
              <a:spLocks noChangeAspect="1" noChangeArrowheads="1"/>
            </p:cNvSpPr>
            <p:nvPr/>
          </p:nvSpPr>
          <p:spPr bwMode="auto">
            <a:xfrm>
              <a:off x="698" y="1002"/>
              <a:ext cx="813" cy="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Displacement </a:t>
              </a:r>
            </a:p>
          </p:txBody>
        </p:sp>
        <p:sp>
          <p:nvSpPr>
            <p:cNvPr id="11" name="Rectangle 7"/>
            <p:cNvSpPr>
              <a:spLocks noChangeAspect="1" noChangeArrowheads="1"/>
            </p:cNvSpPr>
            <p:nvPr/>
          </p:nvSpPr>
          <p:spPr bwMode="auto">
            <a:xfrm>
              <a:off x="1293" y="1918"/>
              <a:ext cx="412" cy="2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</a:p>
            <a:p>
              <a:pPr eaLnBrk="0" hangingPunct="0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Line 8"/>
            <p:cNvSpPr>
              <a:spLocks noChangeAspect="1" noChangeShapeType="1"/>
            </p:cNvSpPr>
            <p:nvPr/>
          </p:nvSpPr>
          <p:spPr bwMode="auto">
            <a:xfrm flipV="1">
              <a:off x="782" y="1421"/>
              <a:ext cx="692" cy="447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Line 9"/>
            <p:cNvSpPr>
              <a:spLocks noChangeAspect="1" noChangeShapeType="1"/>
            </p:cNvSpPr>
            <p:nvPr/>
          </p:nvSpPr>
          <p:spPr bwMode="auto">
            <a:xfrm flipV="1">
              <a:off x="2141" y="1198"/>
              <a:ext cx="0" cy="12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med"/>
              <a:tailEnd type="arrow" w="med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Line 10"/>
            <p:cNvSpPr>
              <a:spLocks noChangeAspect="1" noChangeShapeType="1"/>
            </p:cNvSpPr>
            <p:nvPr/>
          </p:nvSpPr>
          <p:spPr bwMode="auto">
            <a:xfrm>
              <a:off x="2145" y="1867"/>
              <a:ext cx="86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med"/>
              <a:tailEnd type="arrow" w="med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1"/>
            <p:cNvSpPr>
              <a:spLocks noChangeAspect="1" noChangeArrowheads="1"/>
            </p:cNvSpPr>
            <p:nvPr/>
          </p:nvSpPr>
          <p:spPr bwMode="auto">
            <a:xfrm>
              <a:off x="2051" y="1003"/>
              <a:ext cx="500" cy="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Velocity</a:t>
              </a:r>
            </a:p>
          </p:txBody>
        </p:sp>
        <p:sp>
          <p:nvSpPr>
            <p:cNvPr id="16" name="Rectangle 12"/>
            <p:cNvSpPr>
              <a:spLocks noChangeAspect="1" noChangeArrowheads="1"/>
            </p:cNvSpPr>
            <p:nvPr/>
          </p:nvSpPr>
          <p:spPr bwMode="auto">
            <a:xfrm>
              <a:off x="2805" y="1892"/>
              <a:ext cx="349" cy="2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</a:t>
              </a:r>
            </a:p>
          </p:txBody>
        </p:sp>
        <p:sp>
          <p:nvSpPr>
            <p:cNvPr id="17" name="Line 13"/>
            <p:cNvSpPr>
              <a:spLocks noChangeAspect="1" noChangeShapeType="1"/>
            </p:cNvSpPr>
            <p:nvPr/>
          </p:nvSpPr>
          <p:spPr bwMode="auto">
            <a:xfrm>
              <a:off x="2148" y="1519"/>
              <a:ext cx="767" cy="1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4"/>
            <p:cNvSpPr>
              <a:spLocks noChangeAspect="1" noChangeArrowheads="1"/>
            </p:cNvSpPr>
            <p:nvPr/>
          </p:nvSpPr>
          <p:spPr bwMode="auto">
            <a:xfrm>
              <a:off x="2039" y="1820"/>
              <a:ext cx="140" cy="1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" name="Line 15"/>
            <p:cNvSpPr>
              <a:spLocks noChangeAspect="1" noChangeShapeType="1"/>
            </p:cNvSpPr>
            <p:nvPr/>
          </p:nvSpPr>
          <p:spPr bwMode="auto">
            <a:xfrm>
              <a:off x="3579" y="1851"/>
              <a:ext cx="83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med"/>
              <a:tailEnd type="arrow" w="med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6"/>
            <p:cNvSpPr>
              <a:spLocks noChangeAspect="1" noChangeArrowheads="1"/>
            </p:cNvSpPr>
            <p:nvPr/>
          </p:nvSpPr>
          <p:spPr bwMode="auto">
            <a:xfrm>
              <a:off x="4187" y="1869"/>
              <a:ext cx="306" cy="2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</a:t>
              </a:r>
            </a:p>
          </p:txBody>
        </p:sp>
        <p:sp>
          <p:nvSpPr>
            <p:cNvPr id="21" name="Rectangle 17"/>
            <p:cNvSpPr>
              <a:spLocks noChangeAspect="1" noChangeArrowheads="1"/>
            </p:cNvSpPr>
            <p:nvPr/>
          </p:nvSpPr>
          <p:spPr bwMode="auto">
            <a:xfrm>
              <a:off x="3484" y="1001"/>
              <a:ext cx="77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Acceleration</a:t>
              </a:r>
            </a:p>
          </p:txBody>
        </p:sp>
        <p:sp>
          <p:nvSpPr>
            <p:cNvPr id="22" name="Line 18"/>
            <p:cNvSpPr>
              <a:spLocks noChangeAspect="1" noChangeShapeType="1"/>
            </p:cNvSpPr>
            <p:nvPr/>
          </p:nvSpPr>
          <p:spPr bwMode="auto">
            <a:xfrm flipV="1">
              <a:off x="3575" y="1188"/>
              <a:ext cx="0" cy="12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med"/>
              <a:tailEnd type="arrow" w="med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19"/>
            <p:cNvSpPr>
              <a:spLocks noChangeAspect="1" noChangeShapeType="1"/>
            </p:cNvSpPr>
            <p:nvPr/>
          </p:nvSpPr>
          <p:spPr bwMode="auto">
            <a:xfrm>
              <a:off x="3579" y="1851"/>
              <a:ext cx="673" cy="0"/>
            </a:xfrm>
            <a:prstGeom prst="line">
              <a:avLst/>
            </a:prstGeom>
            <a:noFill/>
            <a:ln w="12700">
              <a:solidFill>
                <a:srgbClr val="0099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0"/>
            <p:cNvSpPr>
              <a:spLocks noChangeAspect="1" noChangeArrowheads="1"/>
            </p:cNvSpPr>
            <p:nvPr/>
          </p:nvSpPr>
          <p:spPr bwMode="auto">
            <a:xfrm>
              <a:off x="3469" y="1802"/>
              <a:ext cx="141" cy="1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5" name="Line 21"/>
            <p:cNvSpPr>
              <a:spLocks noChangeAspect="1" noChangeShapeType="1"/>
            </p:cNvSpPr>
            <p:nvPr/>
          </p:nvSpPr>
          <p:spPr bwMode="auto">
            <a:xfrm>
              <a:off x="782" y="1886"/>
              <a:ext cx="693" cy="447"/>
            </a:xfrm>
            <a:prstGeom prst="line">
              <a:avLst/>
            </a:prstGeom>
            <a:noFill/>
            <a:ln w="12700">
              <a:solidFill>
                <a:srgbClr val="0033C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Line 22"/>
            <p:cNvSpPr>
              <a:spLocks noChangeAspect="1" noChangeShapeType="1"/>
            </p:cNvSpPr>
            <p:nvPr/>
          </p:nvSpPr>
          <p:spPr bwMode="auto">
            <a:xfrm flipV="1">
              <a:off x="2144" y="2210"/>
              <a:ext cx="821" cy="4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Line 23"/>
            <p:cNvSpPr>
              <a:spLocks noChangeAspect="1" noChangeShapeType="1"/>
            </p:cNvSpPr>
            <p:nvPr/>
          </p:nvSpPr>
          <p:spPr bwMode="auto">
            <a:xfrm>
              <a:off x="779" y="1880"/>
              <a:ext cx="7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med"/>
              <a:tailEnd type="arrow" w="med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2650128" y="4006851"/>
            <a:ext cx="6238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5510410" y="4006851"/>
            <a:ext cx="6238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8211182" y="4006851"/>
            <a:ext cx="6238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0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G" dirty="0" smtClean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 smtClean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 smtClean="0"/>
          </a:p>
          <a:p>
            <a:pPr marL="0" indent="0" eaLnBrk="0" hangingPunct="0">
              <a:spcBef>
                <a:spcPts val="400"/>
              </a:spcBef>
              <a:buNone/>
              <a:tabLst>
                <a:tab pos="542925" algn="l"/>
              </a:tabLst>
            </a:pPr>
            <a:r>
              <a:rPr lang="en-GB" sz="2000" dirty="0"/>
              <a:t>a)	Displacement increases non-linearly with time.</a:t>
            </a:r>
          </a:p>
          <a:p>
            <a:pPr marL="0" indent="0" eaLnBrk="0" hangingPunct="0">
              <a:spcBef>
                <a:spcPts val="400"/>
              </a:spcBef>
              <a:buNone/>
              <a:tabLst>
                <a:tab pos="542925" algn="l"/>
              </a:tabLst>
            </a:pPr>
            <a:r>
              <a:rPr lang="en-US" sz="2000" dirty="0"/>
              <a:t>b)	Velocity increases linearly with time.</a:t>
            </a:r>
          </a:p>
          <a:p>
            <a:pPr marL="0" indent="0" eaLnBrk="0" hangingPunct="0">
              <a:spcBef>
                <a:spcPts val="400"/>
              </a:spcBef>
              <a:buNone/>
              <a:tabLst>
                <a:tab pos="542925" algn="l"/>
              </a:tabLst>
            </a:pPr>
            <a:r>
              <a:rPr lang="en-US" sz="2000" dirty="0"/>
              <a:t>c)	Acceleration is non zero and constant with time.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of uniform </a:t>
            </a:r>
            <a:r>
              <a:rPr lang="en-US" dirty="0" smtClean="0"/>
              <a:t>acceleration</a:t>
            </a:r>
            <a:endParaRPr lang="en-SG" dirty="0"/>
          </a:p>
        </p:txBody>
      </p:sp>
      <p:grpSp>
        <p:nvGrpSpPr>
          <p:cNvPr id="28" name="Group 2"/>
          <p:cNvGrpSpPr>
            <a:grpSpLocks noChangeAspect="1"/>
          </p:cNvGrpSpPr>
          <p:nvPr/>
        </p:nvGrpSpPr>
        <p:grpSpPr bwMode="auto">
          <a:xfrm>
            <a:off x="1945758" y="1511986"/>
            <a:ext cx="7517219" cy="2343040"/>
            <a:chOff x="864" y="978"/>
            <a:chExt cx="3094" cy="1248"/>
          </a:xfrm>
        </p:grpSpPr>
        <p:sp>
          <p:nvSpPr>
            <p:cNvPr id="29" name="Arc 3"/>
            <p:cNvSpPr>
              <a:spLocks noChangeAspect="1"/>
            </p:cNvSpPr>
            <p:nvPr/>
          </p:nvSpPr>
          <p:spPr bwMode="auto">
            <a:xfrm flipV="1">
              <a:off x="970" y="1310"/>
              <a:ext cx="458" cy="4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Arc 4"/>
            <p:cNvSpPr>
              <a:spLocks noChangeAspect="1"/>
            </p:cNvSpPr>
            <p:nvPr/>
          </p:nvSpPr>
          <p:spPr bwMode="auto">
            <a:xfrm>
              <a:off x="967" y="1751"/>
              <a:ext cx="457" cy="4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5"/>
            <p:cNvSpPr>
              <a:spLocks noChangeAspect="1" noChangeArrowheads="1"/>
            </p:cNvSpPr>
            <p:nvPr/>
          </p:nvSpPr>
          <p:spPr bwMode="auto">
            <a:xfrm>
              <a:off x="1951" y="1675"/>
              <a:ext cx="111" cy="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2" name="Line 6"/>
            <p:cNvSpPr>
              <a:spLocks noChangeAspect="1" noChangeShapeType="1"/>
            </p:cNvSpPr>
            <p:nvPr/>
          </p:nvSpPr>
          <p:spPr bwMode="auto">
            <a:xfrm flipV="1">
              <a:off x="2030" y="1194"/>
              <a:ext cx="0" cy="10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med"/>
              <a:tailEnd type="triangle" w="sm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7"/>
            <p:cNvSpPr>
              <a:spLocks noChangeAspect="1" noChangeArrowheads="1"/>
            </p:cNvSpPr>
            <p:nvPr/>
          </p:nvSpPr>
          <p:spPr bwMode="auto">
            <a:xfrm>
              <a:off x="2474" y="1742"/>
              <a:ext cx="255" cy="121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</a:t>
              </a:r>
            </a:p>
          </p:txBody>
        </p:sp>
        <p:sp>
          <p:nvSpPr>
            <p:cNvPr id="34" name="Line 8"/>
            <p:cNvSpPr>
              <a:spLocks noChangeAspect="1" noChangeShapeType="1"/>
            </p:cNvSpPr>
            <p:nvPr/>
          </p:nvSpPr>
          <p:spPr bwMode="auto">
            <a:xfrm flipV="1">
              <a:off x="2040" y="1364"/>
              <a:ext cx="546" cy="3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Line 9"/>
            <p:cNvSpPr>
              <a:spLocks noChangeAspect="1" noChangeShapeType="1"/>
            </p:cNvSpPr>
            <p:nvPr/>
          </p:nvSpPr>
          <p:spPr bwMode="auto">
            <a:xfrm flipV="1">
              <a:off x="3182" y="1201"/>
              <a:ext cx="0" cy="10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med"/>
              <a:tailEnd type="triangle" w="sm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10"/>
            <p:cNvSpPr>
              <a:spLocks noChangeAspect="1" noChangeShapeType="1"/>
            </p:cNvSpPr>
            <p:nvPr/>
          </p:nvSpPr>
          <p:spPr bwMode="auto">
            <a:xfrm>
              <a:off x="3186" y="1711"/>
              <a:ext cx="68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med"/>
              <a:tailEnd type="triangle" w="sm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11"/>
            <p:cNvSpPr>
              <a:spLocks noChangeAspect="1" noChangeArrowheads="1"/>
            </p:cNvSpPr>
            <p:nvPr/>
          </p:nvSpPr>
          <p:spPr bwMode="auto">
            <a:xfrm>
              <a:off x="1950" y="997"/>
              <a:ext cx="450" cy="1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Velocity </a:t>
              </a:r>
            </a:p>
          </p:txBody>
        </p:sp>
        <p:sp>
          <p:nvSpPr>
            <p:cNvPr id="38" name="Rectangle 12"/>
            <p:cNvSpPr>
              <a:spLocks noChangeAspect="1" noChangeArrowheads="1"/>
            </p:cNvSpPr>
            <p:nvPr/>
          </p:nvSpPr>
          <p:spPr bwMode="auto">
            <a:xfrm>
              <a:off x="3696" y="1730"/>
              <a:ext cx="262" cy="14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</a:t>
              </a:r>
            </a:p>
          </p:txBody>
        </p:sp>
        <p:sp>
          <p:nvSpPr>
            <p:cNvPr id="39" name="Line 13"/>
            <p:cNvSpPr>
              <a:spLocks noChangeAspect="1" noChangeShapeType="1"/>
            </p:cNvSpPr>
            <p:nvPr/>
          </p:nvSpPr>
          <p:spPr bwMode="auto">
            <a:xfrm>
              <a:off x="3188" y="1436"/>
              <a:ext cx="6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14"/>
            <p:cNvSpPr>
              <a:spLocks noChangeAspect="1" noChangeArrowheads="1"/>
            </p:cNvSpPr>
            <p:nvPr/>
          </p:nvSpPr>
          <p:spPr bwMode="auto">
            <a:xfrm>
              <a:off x="3110" y="1674"/>
              <a:ext cx="111" cy="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1" name="Rectangle 15"/>
            <p:cNvSpPr>
              <a:spLocks noChangeAspect="1" noChangeArrowheads="1"/>
            </p:cNvSpPr>
            <p:nvPr/>
          </p:nvSpPr>
          <p:spPr bwMode="auto">
            <a:xfrm>
              <a:off x="3098" y="983"/>
              <a:ext cx="734" cy="1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Acceleration </a:t>
              </a:r>
            </a:p>
          </p:txBody>
        </p:sp>
        <p:sp>
          <p:nvSpPr>
            <p:cNvPr id="42" name="Line 16"/>
            <p:cNvSpPr>
              <a:spLocks noChangeAspect="1" noChangeShapeType="1"/>
            </p:cNvSpPr>
            <p:nvPr/>
          </p:nvSpPr>
          <p:spPr bwMode="auto">
            <a:xfrm>
              <a:off x="2040" y="1725"/>
              <a:ext cx="546" cy="3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Line 17"/>
            <p:cNvSpPr>
              <a:spLocks noChangeAspect="1" noChangeShapeType="1"/>
            </p:cNvSpPr>
            <p:nvPr/>
          </p:nvSpPr>
          <p:spPr bwMode="auto">
            <a:xfrm>
              <a:off x="3185" y="1973"/>
              <a:ext cx="5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Line 18"/>
            <p:cNvSpPr>
              <a:spLocks noChangeAspect="1" noChangeShapeType="1"/>
            </p:cNvSpPr>
            <p:nvPr/>
          </p:nvSpPr>
          <p:spPr bwMode="auto">
            <a:xfrm>
              <a:off x="2036" y="1720"/>
              <a:ext cx="57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med"/>
              <a:tailEnd type="triangle" w="sm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19"/>
            <p:cNvSpPr>
              <a:spLocks noChangeAspect="1" noChangeArrowheads="1"/>
            </p:cNvSpPr>
            <p:nvPr/>
          </p:nvSpPr>
          <p:spPr bwMode="auto">
            <a:xfrm>
              <a:off x="880" y="1699"/>
              <a:ext cx="112" cy="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6" name="Line 20"/>
            <p:cNvSpPr>
              <a:spLocks noChangeAspect="1" noChangeShapeType="1"/>
            </p:cNvSpPr>
            <p:nvPr/>
          </p:nvSpPr>
          <p:spPr bwMode="auto">
            <a:xfrm flipH="1" flipV="1">
              <a:off x="964" y="1222"/>
              <a:ext cx="0" cy="97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med"/>
              <a:tailEnd type="triangle" w="sm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21"/>
            <p:cNvSpPr>
              <a:spLocks noChangeAspect="1" noChangeArrowheads="1"/>
            </p:cNvSpPr>
            <p:nvPr/>
          </p:nvSpPr>
          <p:spPr bwMode="auto">
            <a:xfrm>
              <a:off x="864" y="978"/>
              <a:ext cx="768" cy="1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Displacement </a:t>
              </a:r>
            </a:p>
          </p:txBody>
        </p:sp>
        <p:sp>
          <p:nvSpPr>
            <p:cNvPr id="48" name="Rectangle 22"/>
            <p:cNvSpPr>
              <a:spLocks noChangeAspect="1" noChangeArrowheads="1"/>
            </p:cNvSpPr>
            <p:nvPr/>
          </p:nvSpPr>
          <p:spPr bwMode="auto">
            <a:xfrm>
              <a:off x="1328" y="1766"/>
              <a:ext cx="338" cy="158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</a:t>
              </a:r>
            </a:p>
          </p:txBody>
        </p:sp>
        <p:sp>
          <p:nvSpPr>
            <p:cNvPr id="49" name="Line 23"/>
            <p:cNvSpPr>
              <a:spLocks noChangeAspect="1" noChangeShapeType="1"/>
            </p:cNvSpPr>
            <p:nvPr/>
          </p:nvSpPr>
          <p:spPr bwMode="auto">
            <a:xfrm>
              <a:off x="966" y="1748"/>
              <a:ext cx="57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med"/>
              <a:tailEnd type="triangle" w="sm" len="med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Text Box 28"/>
          <p:cNvSpPr txBox="1">
            <a:spLocks noChangeArrowheads="1"/>
          </p:cNvSpPr>
          <p:nvPr/>
        </p:nvSpPr>
        <p:spPr bwMode="auto">
          <a:xfrm>
            <a:off x="2979739" y="4006851"/>
            <a:ext cx="6238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51" name="Text Box 29"/>
          <p:cNvSpPr txBox="1">
            <a:spLocks noChangeArrowheads="1"/>
          </p:cNvSpPr>
          <p:nvPr/>
        </p:nvSpPr>
        <p:spPr bwMode="auto">
          <a:xfrm>
            <a:off x="5319019" y="4006851"/>
            <a:ext cx="6238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52" name="Text Box 30"/>
          <p:cNvSpPr txBox="1">
            <a:spLocks noChangeArrowheads="1"/>
          </p:cNvSpPr>
          <p:nvPr/>
        </p:nvSpPr>
        <p:spPr bwMode="auto">
          <a:xfrm>
            <a:off x="8104852" y="4006851"/>
            <a:ext cx="6238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/>
            <a:r>
              <a:rPr lang="en-GB" dirty="0" smtClean="0"/>
              <a:t>The simplest kind of motion is motion in a straight line. </a:t>
            </a:r>
          </a:p>
          <a:p>
            <a:pPr marL="381000" indent="-381000"/>
            <a:r>
              <a:rPr lang="en-GB" dirty="0" smtClean="0"/>
              <a:t>Examples of this kind of motion include an object moving on a straight road and a stone thrown vertically upward.</a:t>
            </a:r>
          </a:p>
          <a:p>
            <a:pPr marL="381000" indent="-381000"/>
            <a:r>
              <a:rPr lang="en-GB" dirty="0" smtClean="0"/>
              <a:t>We will assume that the objects are represented by point particles instead of  considering them as extended objects. </a:t>
            </a:r>
          </a:p>
          <a:p>
            <a:pPr marL="381000" indent="-381000"/>
            <a:endParaRPr lang="en-GB" dirty="0" smtClean="0"/>
          </a:p>
          <a:p>
            <a:pPr marL="381000" indent="-381000">
              <a:buNone/>
            </a:pPr>
            <a:endParaRPr lang="en-GB" dirty="0" smtClean="0"/>
          </a:p>
          <a:p>
            <a:pPr marL="381000" indent="-381000"/>
            <a:endParaRPr lang="en-GB" dirty="0" smtClean="0">
              <a:solidFill>
                <a:srgbClr val="FF0000"/>
              </a:solidFill>
            </a:endParaRPr>
          </a:p>
          <a:p>
            <a:pPr marL="381000" indent="-381000">
              <a:buNone/>
            </a:pPr>
            <a:endParaRPr lang="en-GB" dirty="0" smtClean="0"/>
          </a:p>
          <a:p>
            <a:pPr marL="381000" indent="-381000"/>
            <a:endParaRPr lang="en-GB" dirty="0" smtClean="0"/>
          </a:p>
        </p:txBody>
      </p:sp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Motion in one dimension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3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Free fall </a:t>
            </a:r>
            <a:r>
              <a:rPr lang="en-US" dirty="0" smtClean="0"/>
              <a:t>- one </a:t>
            </a:r>
            <a:r>
              <a:rPr lang="en-US" dirty="0"/>
              <a:t>dimensional motion with constant acceleration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Free fall motion is when </a:t>
            </a:r>
            <a:r>
              <a:rPr lang="en-GB" dirty="0" smtClean="0"/>
              <a:t>an object falls </a:t>
            </a:r>
            <a:r>
              <a:rPr lang="en-GB" dirty="0"/>
              <a:t>under earth’s gravity assuming </a:t>
            </a:r>
            <a:r>
              <a:rPr lang="en-GB" dirty="0" smtClean="0"/>
              <a:t>that </a:t>
            </a:r>
          </a:p>
          <a:p>
            <a:pPr lvl="1"/>
            <a:r>
              <a:rPr lang="en-GB" dirty="0" smtClean="0"/>
              <a:t>there </a:t>
            </a:r>
            <a:r>
              <a:rPr lang="en-GB" dirty="0"/>
              <a:t>is no air resistance</a:t>
            </a:r>
            <a:r>
              <a:rPr lang="en-GB" dirty="0" smtClean="0"/>
              <a:t>,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distance of the fall is small compared to the radius </a:t>
            </a:r>
            <a:r>
              <a:rPr lang="en-GB" dirty="0" smtClean="0"/>
              <a:t>of </a:t>
            </a:r>
            <a:r>
              <a:rPr lang="en-GB" dirty="0"/>
              <a:t>the earth</a:t>
            </a:r>
            <a:r>
              <a:rPr lang="en-GB" dirty="0" smtClean="0"/>
              <a:t>,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rotation of  the earth is not important .</a:t>
            </a:r>
          </a:p>
          <a:p>
            <a:r>
              <a:rPr lang="en-GB" dirty="0" smtClean="0"/>
              <a:t>The </a:t>
            </a:r>
            <a:r>
              <a:rPr lang="en-GB" dirty="0"/>
              <a:t>acceleration due to gravity is taken to be a constant irrespective of the size and mass of the object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The magnitude of the acceleration due to gravity </a:t>
            </a:r>
            <a:r>
              <a:rPr lang="en-GB" dirty="0" smtClean="0"/>
              <a:t>on Earth’s surface is </a:t>
            </a:r>
            <a:br>
              <a:rPr lang="en-GB" dirty="0" smtClean="0"/>
            </a:br>
            <a:r>
              <a:rPr lang="en-GB" dirty="0" smtClean="0"/>
              <a:t>9.80 </a:t>
            </a:r>
            <a:r>
              <a:rPr lang="en-GB" dirty="0"/>
              <a:t>m/s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6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  <a:tabLst>
                <a:tab pos="449263" algn="l"/>
                <a:tab pos="1800225" algn="l"/>
                <a:tab pos="2060575" algn="l"/>
                <a:tab pos="2336800" algn="l"/>
              </a:tabLst>
            </a:pPr>
            <a:r>
              <a:rPr lang="en-GB" sz="2000" dirty="0"/>
              <a:t>You throw a ball vertically upward from the roof of a tall building. The ball leaves your hand at a point even with the roof railing with an upward speed of 15.0 m/s. On its way back down, it just misses the railing.</a:t>
            </a:r>
          </a:p>
          <a:p>
            <a:pPr marL="0" indent="0">
              <a:spcBef>
                <a:spcPct val="0"/>
              </a:spcBef>
              <a:buNone/>
              <a:tabLst>
                <a:tab pos="361950" algn="l"/>
                <a:tab pos="1800225" algn="l"/>
                <a:tab pos="2060575" algn="l"/>
                <a:tab pos="2336800" algn="l"/>
              </a:tabLst>
            </a:pPr>
            <a:r>
              <a:rPr lang="en-GB" sz="2000" dirty="0"/>
              <a:t>a) </a:t>
            </a:r>
            <a:r>
              <a:rPr lang="en-GB" sz="2000" dirty="0" smtClean="0"/>
              <a:t>	Find </a:t>
            </a:r>
            <a:r>
              <a:rPr lang="en-GB" sz="2000" dirty="0"/>
              <a:t>the ball’s position and velocity 1.00 s and 4.00 s after leaving your </a:t>
            </a:r>
            <a:r>
              <a:rPr lang="en-GB" sz="2000" dirty="0" smtClean="0"/>
              <a:t>hand</a:t>
            </a:r>
            <a:r>
              <a:rPr lang="en-GB" sz="2000" dirty="0"/>
              <a:t>.</a:t>
            </a:r>
          </a:p>
          <a:p>
            <a:pPr marL="0" indent="0">
              <a:spcBef>
                <a:spcPct val="0"/>
              </a:spcBef>
              <a:buNone/>
              <a:tabLst>
                <a:tab pos="361950" algn="l"/>
                <a:tab pos="1800225" algn="l"/>
                <a:tab pos="2060575" algn="l"/>
                <a:tab pos="2336800" algn="l"/>
              </a:tabLst>
            </a:pPr>
            <a:r>
              <a:rPr lang="en-GB" sz="2000" dirty="0"/>
              <a:t>b) </a:t>
            </a:r>
            <a:r>
              <a:rPr lang="en-GB" sz="2000" dirty="0" smtClean="0"/>
              <a:t>	Find </a:t>
            </a:r>
            <a:r>
              <a:rPr lang="en-GB" sz="2000" dirty="0"/>
              <a:t>the ball’s velocity when it is 5.00 m above the railing.</a:t>
            </a:r>
          </a:p>
          <a:p>
            <a:pPr marL="0" indent="0">
              <a:spcBef>
                <a:spcPct val="0"/>
              </a:spcBef>
              <a:buNone/>
              <a:tabLst>
                <a:tab pos="361950" algn="l"/>
                <a:tab pos="1800225" algn="l"/>
                <a:tab pos="2060575" algn="l"/>
                <a:tab pos="2336800" algn="l"/>
              </a:tabLst>
            </a:pPr>
            <a:r>
              <a:rPr lang="en-GB" sz="2000" dirty="0"/>
              <a:t>c) </a:t>
            </a:r>
            <a:r>
              <a:rPr lang="en-GB" sz="2000" dirty="0" smtClean="0"/>
              <a:t>	Find </a:t>
            </a:r>
            <a:r>
              <a:rPr lang="en-GB" sz="2000" dirty="0"/>
              <a:t>the maximum height reached.</a:t>
            </a:r>
          </a:p>
          <a:p>
            <a:pPr marL="0" indent="0">
              <a:spcBef>
                <a:spcPct val="0"/>
              </a:spcBef>
              <a:buNone/>
              <a:tabLst>
                <a:tab pos="361950" algn="l"/>
                <a:tab pos="449263" algn="l"/>
                <a:tab pos="1800225" algn="l"/>
                <a:tab pos="2060575" algn="l"/>
                <a:tab pos="2336800" algn="l"/>
              </a:tabLst>
            </a:pPr>
            <a:r>
              <a:rPr lang="en-GB" sz="2000" dirty="0"/>
              <a:t>d) </a:t>
            </a:r>
            <a:r>
              <a:rPr lang="en-GB" sz="2000" dirty="0" smtClean="0"/>
              <a:t>	Find </a:t>
            </a:r>
            <a:r>
              <a:rPr lang="en-GB" sz="2000" dirty="0"/>
              <a:t>the ball’s acceleration when it is at its maximum height.</a:t>
            </a:r>
          </a:p>
          <a:p>
            <a:pPr marL="0" indent="0">
              <a:spcBef>
                <a:spcPct val="0"/>
              </a:spcBef>
              <a:buNone/>
              <a:tabLst>
                <a:tab pos="361950" algn="l"/>
                <a:tab pos="1800225" algn="l"/>
                <a:tab pos="2060575" algn="l"/>
                <a:tab pos="2336800" algn="l"/>
              </a:tabLst>
            </a:pPr>
            <a:r>
              <a:rPr lang="en-GB" sz="2000" dirty="0"/>
              <a:t>e) </a:t>
            </a:r>
            <a:r>
              <a:rPr lang="en-GB" sz="2000" dirty="0" smtClean="0"/>
              <a:t>	At </a:t>
            </a:r>
            <a:r>
              <a:rPr lang="en-GB" sz="2000" dirty="0"/>
              <a:t>what time after being released has the ball fallen 5.00 m below the roof </a:t>
            </a:r>
            <a:r>
              <a:rPr lang="en-GB" sz="2000" dirty="0" smtClean="0"/>
              <a:t>railing</a:t>
            </a:r>
            <a:r>
              <a:rPr lang="en-GB" sz="2000" dirty="0"/>
              <a:t>?</a:t>
            </a:r>
          </a:p>
          <a:p>
            <a:endParaRPr lang="en-S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7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2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 7 - </a:t>
            </a:r>
            <a:r>
              <a:rPr lang="en-SG" dirty="0" err="1" smtClean="0"/>
              <a:t>cont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02_24_Fig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4892" y="1557412"/>
            <a:ext cx="4091306" cy="3631275"/>
          </a:xfrm>
          <a:prstGeom prst="rect">
            <a:avLst/>
          </a:prstGeom>
          <a:noFill/>
        </p:spPr>
      </p:pic>
      <p:pic>
        <p:nvPicPr>
          <p:cNvPr id="6" name="Picture 4" descr="02_25_Fig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6198" y="1604620"/>
            <a:ext cx="5260272" cy="3536858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0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Motion in two and three dimensions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Examples include a merry-go-round undergoes a circular motion, a base ball when </a:t>
            </a:r>
            <a:r>
              <a:rPr lang="en-GB" dirty="0" smtClean="0"/>
              <a:t>hit </a:t>
            </a:r>
            <a:r>
              <a:rPr lang="en-GB" dirty="0"/>
              <a:t>may move in path that is not </a:t>
            </a:r>
            <a:r>
              <a:rPr lang="en-GB" dirty="0" smtClean="0"/>
              <a:t>a </a:t>
            </a:r>
            <a:r>
              <a:rPr lang="en-GB" dirty="0"/>
              <a:t>straight line. </a:t>
            </a:r>
          </a:p>
          <a:p>
            <a:r>
              <a:rPr lang="en-GB" dirty="0" smtClean="0"/>
              <a:t>The </a:t>
            </a:r>
            <a:r>
              <a:rPr lang="en-GB" dirty="0"/>
              <a:t>equations that we set up for studying motion in one dimension will be extended to two and three dimensions.</a:t>
            </a:r>
          </a:p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0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40000"/>
                <a:ext cx="6217920" cy="4680000"/>
              </a:xfrm>
            </p:spPr>
            <p:txBody>
              <a:bodyPr/>
              <a:lstStyle/>
              <a:p>
                <a:r>
                  <a:rPr lang="en-GB" dirty="0" smtClean="0"/>
                  <a:t>The position of a particle is </a:t>
                </a:r>
                <a:r>
                  <a:rPr lang="en-GB" dirty="0"/>
                  <a:t>a vector </a:t>
                </a:r>
                <a:r>
                  <a:rPr lang="en-GB" dirty="0" smtClean="0"/>
                  <a:t>drawn from </a:t>
                </a:r>
                <a:r>
                  <a:rPr lang="en-GB" dirty="0"/>
                  <a:t>the origin of a co-ordinate system to </a:t>
                </a:r>
                <a:r>
                  <a:rPr lang="en-GB" dirty="0" smtClean="0"/>
                  <a:t>where </a:t>
                </a:r>
                <a:r>
                  <a:rPr lang="en-GB" dirty="0"/>
                  <a:t>the particle is located at </a:t>
                </a:r>
                <a:r>
                  <a:rPr lang="en-GB" i="1" dirty="0"/>
                  <a:t>P</a:t>
                </a:r>
                <a:r>
                  <a:rPr lang="en-GB" dirty="0"/>
                  <a:t> is </a:t>
                </a:r>
                <a:r>
                  <a:rPr lang="en-GB" dirty="0" smtClean="0"/>
                  <a:t>given by </a:t>
                </a:r>
                <a:endParaRPr lang="en-GB" baseline="-25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40000"/>
                <a:ext cx="6217920" cy="4680000"/>
              </a:xfrm>
              <a:blipFill>
                <a:blip r:embed="rId2"/>
                <a:stretch>
                  <a:fillRect l="-2745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3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1" name="Picture 20" descr="03_Figure01-I.jpg"/>
          <p:cNvPicPr>
            <a:picLocks noChangeAspect="1"/>
          </p:cNvPicPr>
          <p:nvPr/>
        </p:nvPicPr>
        <p:blipFill>
          <a:blip r:embed="rId3" cstate="print"/>
          <a:srcRect l="544" t="515"/>
          <a:stretch>
            <a:fillRect/>
          </a:stretch>
        </p:blipFill>
        <p:spPr>
          <a:xfrm>
            <a:off x="7828569" y="1440000"/>
            <a:ext cx="3327111" cy="3971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vector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1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The displacement of a particle that moves from </a:t>
                </a:r>
                <a:r>
                  <a:rPr lang="en-GB" i="1" dirty="0"/>
                  <a:t>P</a:t>
                </a:r>
                <a:r>
                  <a:rPr lang="en-GB" baseline="-25000" dirty="0"/>
                  <a:t>1</a:t>
                </a:r>
                <a:r>
                  <a:rPr lang="en-GB" dirty="0"/>
                  <a:t> to </a:t>
                </a:r>
                <a:r>
                  <a:rPr lang="en-GB" i="1" dirty="0"/>
                  <a:t>P</a:t>
                </a:r>
                <a:r>
                  <a:rPr lang="en-GB" baseline="-25000" dirty="0"/>
                  <a:t>2 </a:t>
                </a:r>
                <a:r>
                  <a:rPr lang="en-GB" dirty="0"/>
                  <a:t>is defined as </a:t>
                </a:r>
                <a:endParaRPr lang="en-GB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b="0" i="0" smtClean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For a </a:t>
                </a:r>
                <a:r>
                  <a:rPr lang="en-GB" dirty="0">
                    <a:solidFill>
                      <a:srgbClr val="FF0000"/>
                    </a:solidFill>
                  </a:rPr>
                  <a:t>curved</a:t>
                </a:r>
                <a:r>
                  <a:rPr lang="en-GB" dirty="0"/>
                  <a:t> path, the </a:t>
                </a:r>
                <a:r>
                  <a:rPr lang="en-GB" dirty="0">
                    <a:solidFill>
                      <a:srgbClr val="FF0000"/>
                    </a:solidFill>
                  </a:rPr>
                  <a:t>magnitude</a:t>
                </a:r>
                <a:r>
                  <a:rPr lang="en-GB" dirty="0"/>
                  <a:t> of the displacement vector is </a:t>
                </a:r>
                <a:r>
                  <a:rPr lang="en-GB" dirty="0">
                    <a:solidFill>
                      <a:srgbClr val="FF0000"/>
                    </a:solidFill>
                  </a:rPr>
                  <a:t>less than</a:t>
                </a:r>
                <a:r>
                  <a:rPr lang="en-GB" dirty="0"/>
                  <a:t> the </a:t>
                </a:r>
                <a:r>
                  <a:rPr lang="en-GB" dirty="0">
                    <a:solidFill>
                      <a:srgbClr val="FF0000"/>
                    </a:solidFill>
                  </a:rPr>
                  <a:t>distance</a:t>
                </a:r>
                <a:r>
                  <a:rPr lang="en-GB" dirty="0"/>
                  <a:t> travelled.</a:t>
                </a:r>
              </a:p>
              <a:p>
                <a:r>
                  <a:rPr lang="en-GB" dirty="0"/>
                  <a:t>Displacement vector is independent </a:t>
                </a:r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>of </a:t>
                </a:r>
                <a:r>
                  <a:rPr lang="en-GB" dirty="0"/>
                  <a:t>the path, i.e. depends only on the </a:t>
                </a:r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>start </a:t>
                </a:r>
                <a:r>
                  <a:rPr lang="en-GB" dirty="0"/>
                  <a:t>and end points</a:t>
                </a:r>
                <a:r>
                  <a:rPr lang="en-GB" dirty="0" smtClean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5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6" name="Picture 25" descr="03_Figure02-I.jpg"/>
          <p:cNvPicPr>
            <a:picLocks noChangeAspect="1"/>
          </p:cNvPicPr>
          <p:nvPr/>
        </p:nvPicPr>
        <p:blipFill>
          <a:blip r:embed="rId3" cstate="print"/>
          <a:srcRect l="346" t="591"/>
          <a:stretch>
            <a:fillRect/>
          </a:stretch>
        </p:blipFill>
        <p:spPr>
          <a:xfrm>
            <a:off x="6899847" y="3187203"/>
            <a:ext cx="3916750" cy="3102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vector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40000"/>
                <a:ext cx="6468177" cy="46800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GB" dirty="0" smtClean="0"/>
                  <a:t>The average velocity is defined as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It has the same direction as the displacement vector.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40000"/>
                <a:ext cx="6468177" cy="4680000"/>
              </a:xfrm>
              <a:blipFill>
                <a:blip r:embed="rId2"/>
                <a:stretch>
                  <a:fillRect l="-2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0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8" name="Picture 27" descr="03_Figure02-I.jpg"/>
          <p:cNvPicPr>
            <a:picLocks noChangeAspect="1"/>
          </p:cNvPicPr>
          <p:nvPr/>
        </p:nvPicPr>
        <p:blipFill>
          <a:blip r:embed="rId3" cstate="print"/>
          <a:srcRect l="411" t="596"/>
          <a:stretch>
            <a:fillRect/>
          </a:stretch>
        </p:blipFill>
        <p:spPr>
          <a:xfrm>
            <a:off x="7531935" y="1797563"/>
            <a:ext cx="3623745" cy="2872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velocity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2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40000"/>
                <a:ext cx="6535554" cy="4680000"/>
              </a:xfrm>
            </p:spPr>
            <p:txBody>
              <a:bodyPr/>
              <a:lstStyle/>
              <a:p>
                <a:r>
                  <a:rPr lang="en-GB" dirty="0" smtClean="0"/>
                  <a:t>The </a:t>
                </a:r>
                <a:r>
                  <a:rPr lang="en-GB" dirty="0">
                    <a:solidFill>
                      <a:srgbClr val="FF0000"/>
                    </a:solidFill>
                  </a:rPr>
                  <a:t>instantaneous</a:t>
                </a:r>
                <a:r>
                  <a:rPr lang="en-GB" dirty="0"/>
                  <a:t> velocity is </a:t>
                </a:r>
                <a:r>
                  <a:rPr lang="en-GB" dirty="0" smtClean="0"/>
                  <a:t>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⃗"/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Its </a:t>
                </a:r>
                <a:r>
                  <a:rPr lang="en-GB" dirty="0"/>
                  <a:t>direction is along the </a:t>
                </a:r>
                <a:r>
                  <a:rPr lang="en-GB" dirty="0">
                    <a:solidFill>
                      <a:srgbClr val="FF0000"/>
                    </a:solidFill>
                  </a:rPr>
                  <a:t>tangent</a:t>
                </a:r>
                <a:r>
                  <a:rPr lang="en-GB" dirty="0"/>
                  <a:t> </a:t>
                </a:r>
                <a:r>
                  <a:rPr lang="en-GB" dirty="0" smtClean="0"/>
                  <a:t>to </a:t>
                </a:r>
                <a:r>
                  <a:rPr lang="en-GB" dirty="0"/>
                  <a:t>the path at each point of the path.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40000"/>
                <a:ext cx="6535554" cy="4680000"/>
              </a:xfrm>
              <a:blipFill>
                <a:blip r:embed="rId2"/>
                <a:stretch>
                  <a:fillRect l="-2612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8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" name="Picture 19" descr="03_Figure03-I.jpg"/>
          <p:cNvPicPr>
            <a:picLocks noChangeAspect="1"/>
          </p:cNvPicPr>
          <p:nvPr/>
        </p:nvPicPr>
        <p:blipFill>
          <a:blip r:embed="rId3" cstate="print"/>
          <a:srcRect l="698" t="496"/>
          <a:stretch>
            <a:fillRect/>
          </a:stretch>
        </p:blipFill>
        <p:spPr>
          <a:xfrm>
            <a:off x="7920556" y="1526388"/>
            <a:ext cx="3008036" cy="3455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velocity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8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The components of the instantaneous velocity are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r>
                  <a:rPr lang="en-GB" dirty="0"/>
                  <a:t/>
                </a:r>
                <a:br>
                  <a:rPr lang="en-GB" dirty="0"/>
                </a:br>
                <a:endParaRPr lang="en-GB" dirty="0"/>
              </a:p>
              <a:p>
                <a:r>
                  <a:rPr lang="en-GB" dirty="0" smtClean="0"/>
                  <a:t>In terms </a:t>
                </a:r>
                <a:r>
                  <a:rPr lang="en-GB" dirty="0"/>
                  <a:t>of unit </a:t>
                </a:r>
                <a:r>
                  <a:rPr lang="en-GB" dirty="0" smtClean="0"/>
                  <a:t>vectors: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The </a:t>
                </a:r>
                <a:r>
                  <a:rPr lang="en-GB" dirty="0"/>
                  <a:t>magnitude of the instantaneous velocity </a:t>
                </a:r>
                <a:r>
                  <a:rPr lang="en-GB" dirty="0" smtClean="0"/>
                  <a:t>is the </a:t>
                </a:r>
                <a:r>
                  <a:rPr lang="en-GB" dirty="0"/>
                  <a:t>speed </a:t>
                </a:r>
                <a:r>
                  <a:rPr lang="en-GB" dirty="0" smtClean="0"/>
                  <a:t>of the object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8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velocity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8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40000"/>
                <a:ext cx="5524901" cy="4680000"/>
              </a:xfrm>
            </p:spPr>
            <p:txBody>
              <a:bodyPr/>
              <a:lstStyle/>
              <a:p>
                <a:r>
                  <a:rPr lang="en-GB" dirty="0" smtClean="0"/>
                  <a:t>When a particle moves in the </a:t>
                </a:r>
                <a:r>
                  <a:rPr lang="en-GB" i="1" dirty="0"/>
                  <a:t>x</a:t>
                </a:r>
                <a:r>
                  <a:rPr lang="en-GB" dirty="0"/>
                  <a:t>-</a:t>
                </a:r>
                <a:r>
                  <a:rPr lang="en-GB" i="1" dirty="0"/>
                  <a:t>y</a:t>
                </a:r>
                <a:r>
                  <a:rPr lang="en-GB" dirty="0"/>
                  <a:t> plane (see </a:t>
                </a:r>
                <a:r>
                  <a:rPr lang="en-GB" dirty="0" smtClean="0"/>
                  <a:t>right </a:t>
                </a:r>
                <a:r>
                  <a:rPr lang="en-GB" dirty="0"/>
                  <a:t>figure) then speed is </a:t>
                </a:r>
                <a:endParaRPr lang="en-GB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direction of the velocity vector </a:t>
                </a:r>
                <a:r>
                  <a:rPr lang="en-GB" dirty="0" smtClean="0"/>
                  <a:t>is angle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where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 is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The  </a:t>
                </a:r>
                <a:r>
                  <a:rPr lang="en-GB" dirty="0"/>
                  <a:t>velocity is always </a:t>
                </a:r>
                <a:r>
                  <a:rPr lang="en-GB" b="1" dirty="0"/>
                  <a:t>tangent</a:t>
                </a:r>
                <a:r>
                  <a:rPr lang="en-GB" dirty="0"/>
                  <a:t> to the </a:t>
                </a:r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>particle's path.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40000"/>
                <a:ext cx="5524901" cy="4680000"/>
              </a:xfrm>
              <a:blipFill>
                <a:blip r:embed="rId2"/>
                <a:stretch>
                  <a:fillRect l="-3091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8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9" name="Picture 7" descr="03_04_Figure"/>
          <p:cNvPicPr>
            <a:picLocks noChangeAspect="1" noChangeArrowheads="1"/>
          </p:cNvPicPr>
          <p:nvPr/>
        </p:nvPicPr>
        <p:blipFill>
          <a:blip r:embed="rId3" cstate="print"/>
          <a:srcRect b="3217"/>
          <a:stretch>
            <a:fillRect/>
          </a:stretch>
        </p:blipFill>
        <p:spPr bwMode="auto">
          <a:xfrm>
            <a:off x="6934240" y="1440000"/>
            <a:ext cx="4289331" cy="38114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in </a:t>
            </a:r>
            <a:r>
              <a:rPr lang="en-US" i="1" dirty="0"/>
              <a:t>x</a:t>
            </a:r>
            <a:r>
              <a:rPr lang="en-US" dirty="0"/>
              <a:t>-</a:t>
            </a:r>
            <a:r>
              <a:rPr lang="en-US" i="1" dirty="0"/>
              <a:t>y</a:t>
            </a:r>
            <a:r>
              <a:rPr lang="en-US" dirty="0"/>
              <a:t> plane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/>
            <a:r>
              <a:rPr lang="en-GB" dirty="0"/>
              <a:t>To describe the motion of a particle, we need a coordinate system. </a:t>
            </a:r>
          </a:p>
          <a:p>
            <a:pPr marL="381000" indent="-381000"/>
            <a:r>
              <a:rPr lang="en-GB" dirty="0"/>
              <a:t>We choose the </a:t>
            </a:r>
            <a:r>
              <a:rPr lang="en-GB" i="1" dirty="0"/>
              <a:t>x</a:t>
            </a:r>
            <a:r>
              <a:rPr lang="en-GB" dirty="0"/>
              <a:t>-axis with </a:t>
            </a:r>
            <a:r>
              <a:rPr lang="en-GB" dirty="0" smtClean="0"/>
              <a:t>an </a:t>
            </a:r>
            <a:r>
              <a:rPr lang="en-GB" dirty="0"/>
              <a:t>origin O to lie along the road.</a:t>
            </a:r>
          </a:p>
          <a:p>
            <a:pPr marL="381000" indent="-381000"/>
            <a:r>
              <a:rPr lang="en-GB" dirty="0"/>
              <a:t>The change in the particle’s coordinate </a:t>
            </a:r>
            <a:r>
              <a:rPr lang="en-GB" i="1" dirty="0" smtClean="0"/>
              <a:t>x</a:t>
            </a:r>
            <a:r>
              <a:rPr lang="en-GB" dirty="0" smtClean="0"/>
              <a:t> over </a:t>
            </a:r>
            <a:r>
              <a:rPr lang="en-GB" dirty="0"/>
              <a:t>a time interval will describe the motion of the particle over that time interval.</a:t>
            </a:r>
          </a:p>
          <a:p>
            <a:pPr marL="381000" indent="-381000"/>
            <a:endParaRPr lang="en-GB" dirty="0" smtClean="0"/>
          </a:p>
          <a:p>
            <a:pPr marL="381000" indent="-381000">
              <a:buNone/>
            </a:pPr>
            <a:endParaRPr lang="en-GB" dirty="0" smtClean="0"/>
          </a:p>
          <a:p>
            <a:pPr marL="381000" indent="-381000"/>
            <a:endParaRPr lang="en-GB" dirty="0" smtClean="0">
              <a:solidFill>
                <a:srgbClr val="FF0000"/>
              </a:solidFill>
            </a:endParaRPr>
          </a:p>
          <a:p>
            <a:pPr marL="381000" indent="-381000">
              <a:buNone/>
            </a:pPr>
            <a:endParaRPr lang="en-GB" dirty="0" smtClean="0"/>
          </a:p>
          <a:p>
            <a:pPr marL="381000" indent="-381000"/>
            <a:endParaRPr lang="en-GB" dirty="0" smtClean="0"/>
          </a:p>
        </p:txBody>
      </p:sp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of a particle in a straight 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2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353374"/>
                <a:ext cx="10080000" cy="1457203"/>
              </a:xfrm>
            </p:spPr>
            <p:txBody>
              <a:bodyPr/>
              <a:lstStyle/>
              <a:p>
                <a:pPr marL="0" indent="0">
                  <a:buNone/>
                  <a:tabLst>
                    <a:tab pos="358775" algn="l"/>
                    <a:tab pos="533400" algn="l"/>
                  </a:tabLst>
                </a:pPr>
                <a:r>
                  <a:rPr lang="en-GB" sz="2000" dirty="0" smtClean="0"/>
                  <a:t>A robotic vehicle, or rover, is exploring the surface of Mars. The landing craft is the origin of the coordinates</a:t>
                </a:r>
                <a:r>
                  <a:rPr lang="en-GB" sz="2000" dirty="0"/>
                  <a:t>, and the surrounding Martian surface lies in the </a:t>
                </a:r>
                <a:r>
                  <a:rPr lang="en-GB" sz="2000" i="1" dirty="0"/>
                  <a:t>x</a:t>
                </a:r>
                <a:r>
                  <a:rPr lang="en-GB" sz="2000" dirty="0"/>
                  <a:t>-</a:t>
                </a:r>
                <a:r>
                  <a:rPr lang="en-GB" sz="2000" i="1" dirty="0"/>
                  <a:t>y</a:t>
                </a:r>
                <a:r>
                  <a:rPr lang="en-GB" sz="2000" dirty="0"/>
                  <a:t> plane. The rover, which we represent as a point, has </a:t>
                </a:r>
                <a:r>
                  <a:rPr lang="en-GB" sz="2000" i="1" dirty="0"/>
                  <a:t>x</a:t>
                </a:r>
                <a:r>
                  <a:rPr lang="en-GB" sz="2000" dirty="0"/>
                  <a:t>- and </a:t>
                </a:r>
                <a:r>
                  <a:rPr lang="en-GB" sz="2000" i="1" dirty="0" smtClean="0"/>
                  <a:t>y</a:t>
                </a:r>
                <a:r>
                  <a:rPr lang="en-GB" sz="2000" dirty="0"/>
                  <a:t>-</a:t>
                </a:r>
                <a:r>
                  <a:rPr lang="en-GB" sz="2000" dirty="0" smtClean="0"/>
                  <a:t>coordinates </a:t>
                </a:r>
                <a:r>
                  <a:rPr lang="en-GB" sz="2000" dirty="0"/>
                  <a:t>that vary with </a:t>
                </a:r>
                <a:r>
                  <a:rPr lang="en-GB" sz="2000" dirty="0" smtClean="0"/>
                  <a:t>time:</a:t>
                </a:r>
                <a:endParaRPr lang="en-GB" sz="2000" dirty="0"/>
              </a:p>
              <a:p>
                <a:pPr marL="0" indent="0">
                  <a:buNone/>
                  <a:tabLst>
                    <a:tab pos="358775" algn="l"/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=2.0−0.25</m:t>
                      </m:r>
                      <m:sSup>
                        <m:sSup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=1.0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+0.025</m:t>
                      </m:r>
                      <m:sSup>
                        <m:sSup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SG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353374"/>
                <a:ext cx="10080000" cy="1457203"/>
              </a:xfrm>
              <a:blipFill>
                <a:blip r:embed="rId3"/>
                <a:stretch>
                  <a:fillRect l="-1511" t="-20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03_05_Fig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2497" y="2623432"/>
            <a:ext cx="3362740" cy="382549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9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7280" y="2810577"/>
            <a:ext cx="698794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  <a:tabLst>
                <a:tab pos="354013" algn="l"/>
                <a:tab pos="982663" algn="l"/>
              </a:tabLst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rover’s coordinates and its distance from the lander at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2.0 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lphaLcParenR"/>
              <a:tabLst>
                <a:tab pos="354013" algn="l"/>
                <a:tab pos="982663" algn="l"/>
              </a:tabLst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rover’s displacement and average velocity vectors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interval from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 s to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2.0 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lphaLcParenR"/>
              <a:tabLst>
                <a:tab pos="354013" algn="l"/>
                <a:tab pos="982663" algn="l"/>
              </a:tabLst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 a general expression for the rover’s instantaneous velocity vector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lphaLcParenR"/>
              <a:tabLst>
                <a:tab pos="354013" algn="l"/>
                <a:tab pos="982663" algn="l"/>
              </a:tabLst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 the instantaneous velocity at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2.0 s in component form and also in terms of magnitude and direction.</a:t>
            </a:r>
            <a:b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1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40000"/>
                <a:ext cx="6458552" cy="4680000"/>
              </a:xfrm>
            </p:spPr>
            <p:txBody>
              <a:bodyPr/>
              <a:lstStyle/>
              <a:p>
                <a:r>
                  <a:rPr lang="en-GB" dirty="0" smtClean="0"/>
                  <a:t>The average acceleration is the change in </a:t>
                </a:r>
                <a:r>
                  <a:rPr lang="en-GB" dirty="0">
                    <a:solidFill>
                      <a:srgbClr val="FF0000"/>
                    </a:solidFill>
                  </a:rPr>
                  <a:t>instantaneous</a:t>
                </a:r>
                <a:r>
                  <a:rPr lang="en-GB" dirty="0"/>
                  <a:t> </a:t>
                </a:r>
                <a:r>
                  <a:rPr lang="en-GB" dirty="0" smtClean="0"/>
                  <a:t>velocity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⃗"/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dirty="0" smtClean="0"/>
                  <a:t> divided </a:t>
                </a:r>
                <a:r>
                  <a:rPr lang="en-GB" dirty="0"/>
                  <a:t>by the time </a:t>
                </a:r>
                <a:r>
                  <a:rPr lang="en-GB" dirty="0" smtClean="0"/>
                  <a:t>interval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 smtClean="0"/>
                  <a:t>. 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Its </a:t>
                </a:r>
                <a:r>
                  <a:rPr lang="en-GB" dirty="0"/>
                  <a:t>direction </a:t>
                </a:r>
                <a:r>
                  <a:rPr lang="en-GB" dirty="0" smtClean="0"/>
                  <a:t>is in the direction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⃗"/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dirty="0" smtClean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40000"/>
                <a:ext cx="6458552" cy="4680000"/>
              </a:xfrm>
              <a:blipFill>
                <a:blip r:embed="rId2"/>
                <a:stretch>
                  <a:fillRect l="-2644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2" name="Picture 31" descr="03_Figure06-I.jpg"/>
          <p:cNvPicPr>
            <a:picLocks noChangeAspect="1"/>
          </p:cNvPicPr>
          <p:nvPr/>
        </p:nvPicPr>
        <p:blipFill rotWithShape="1">
          <a:blip r:embed="rId3" cstate="print"/>
          <a:srcRect l="34211" t="9246" r="32069"/>
          <a:stretch/>
        </p:blipFill>
        <p:spPr>
          <a:xfrm>
            <a:off x="7200906" y="1275554"/>
            <a:ext cx="4566960" cy="4181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acceleration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8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13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97280" y="1440000"/>
                <a:ext cx="5938787" cy="4680000"/>
              </a:xfrm>
            </p:spPr>
            <p:txBody>
              <a:bodyPr/>
              <a:lstStyle/>
              <a:p>
                <a:pPr eaLnBrk="1" hangingPunct="1"/>
                <a:r>
                  <a:rPr lang="en-GB" dirty="0" smtClean="0"/>
                  <a:t>The instantaneous acceleration is defined as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⃗"/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dirty="0" smtClean="0"/>
              </a:p>
              <a:p>
                <a:pPr eaLnBrk="1" hangingPunct="1"/>
                <a:r>
                  <a:rPr lang="en-GB" dirty="0" smtClean="0"/>
                  <a:t>Its </a:t>
                </a:r>
                <a:r>
                  <a:rPr lang="en-GB" dirty="0" smtClean="0"/>
                  <a:t>direction is towards the </a:t>
                </a:r>
                <a:r>
                  <a:rPr lang="en-GB" b="1" dirty="0" smtClean="0"/>
                  <a:t>concave</a:t>
                </a:r>
                <a:r>
                  <a:rPr lang="en-GB" dirty="0" smtClean="0"/>
                  <a:t> side of the path.</a:t>
                </a:r>
              </a:p>
            </p:txBody>
          </p:sp>
        </mc:Choice>
        <mc:Fallback>
          <p:sp>
            <p:nvSpPr>
              <p:cNvPr id="513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97280" y="1440000"/>
                <a:ext cx="5938787" cy="4680000"/>
              </a:xfrm>
              <a:blipFill>
                <a:blip r:embed="rId2"/>
                <a:stretch>
                  <a:fillRect l="-2875" t="-1042" r="-16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Instantaneous acceleration</a:t>
            </a:r>
            <a:endParaRPr lang="en-US" dirty="0"/>
          </a:p>
        </p:txBody>
      </p:sp>
      <p:pic>
        <p:nvPicPr>
          <p:cNvPr id="32" name="Picture 31" descr="03_Figure07-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2858" y="1440000"/>
            <a:ext cx="3532822" cy="517699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4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The components of the instantaneous acceleration are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We </a:t>
                </a:r>
                <a:r>
                  <a:rPr lang="en-GB" dirty="0"/>
                  <a:t>can also write the acceleration vector in terms of unit vectors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     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8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acceleration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3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40000"/>
                <a:ext cx="6785811" cy="1534206"/>
              </a:xfrm>
            </p:spPr>
            <p:txBody>
              <a:bodyPr/>
              <a:lstStyle/>
              <a:p>
                <a:pPr marL="0" indent="0">
                  <a:buNone/>
                  <a:tabLst>
                    <a:tab pos="358775" algn="l"/>
                    <a:tab pos="533400" algn="l"/>
                  </a:tabLst>
                </a:pPr>
                <a:r>
                  <a:rPr lang="en-GB" sz="2000" dirty="0"/>
                  <a:t>A robotic vehicle, or rover, is exploring the surface of Mars. The landing craft is the origin of the </a:t>
                </a:r>
                <a:r>
                  <a:rPr lang="en-GB" sz="2000" dirty="0" smtClean="0"/>
                  <a:t>coordinates</a:t>
                </a:r>
                <a:r>
                  <a:rPr lang="en-GB" sz="2000" dirty="0"/>
                  <a:t>, and the surrounding Martian surface lies in the </a:t>
                </a:r>
                <a:r>
                  <a:rPr lang="en-GB" sz="2000" i="1" dirty="0"/>
                  <a:t>x</a:t>
                </a:r>
                <a:r>
                  <a:rPr lang="en-GB" sz="2000" dirty="0"/>
                  <a:t>-</a:t>
                </a:r>
                <a:r>
                  <a:rPr lang="en-GB" sz="2000" i="1" dirty="0"/>
                  <a:t>y</a:t>
                </a:r>
                <a:r>
                  <a:rPr lang="en-GB" sz="2000" dirty="0"/>
                  <a:t> plane. The rover, which we represent as a point, has </a:t>
                </a:r>
                <a:r>
                  <a:rPr lang="en-GB" sz="2000" i="1" dirty="0"/>
                  <a:t>x</a:t>
                </a:r>
                <a:r>
                  <a:rPr lang="en-GB" sz="2000" dirty="0"/>
                  <a:t>- and </a:t>
                </a:r>
                <a:r>
                  <a:rPr lang="en-GB" sz="2000" i="1" dirty="0" smtClean="0"/>
                  <a:t>y</a:t>
                </a:r>
                <a:r>
                  <a:rPr lang="en-GB" sz="2000" dirty="0"/>
                  <a:t>-</a:t>
                </a:r>
                <a:r>
                  <a:rPr lang="en-GB" sz="2000" dirty="0" smtClean="0"/>
                  <a:t>coordinates </a:t>
                </a:r>
                <a:r>
                  <a:rPr lang="en-GB" sz="2000" dirty="0"/>
                  <a:t>that vary with time </a:t>
                </a:r>
                <a:r>
                  <a:rPr lang="en-GB" sz="2000" dirty="0" smtClean="0"/>
                  <a:t>:</a:t>
                </a:r>
              </a:p>
              <a:p>
                <a:pPr marL="0" indent="0">
                  <a:buNone/>
                  <a:tabLst>
                    <a:tab pos="358775" algn="l"/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=2.0−0.25</m:t>
                      </m:r>
                      <m:sSup>
                        <m:sSup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000" i="1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=1.0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+0.025</m:t>
                      </m:r>
                      <m:sSup>
                        <m:sSup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  <a:tabLst>
                    <a:tab pos="358775" algn="l"/>
                    <a:tab pos="533400" algn="l"/>
                  </a:tabLst>
                </a:pPr>
                <a:endParaRPr lang="en-GB" sz="2000" dirty="0"/>
              </a:p>
              <a:p>
                <a:pPr marL="0" indent="0">
                  <a:buNone/>
                </a:pPr>
                <a:endParaRPr lang="en-SG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40000"/>
                <a:ext cx="6785811" cy="1534206"/>
              </a:xfrm>
              <a:blipFill>
                <a:blip r:embed="rId3"/>
                <a:stretch>
                  <a:fillRect l="-2246" t="-1984" r="-539" b="-71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03_09_Fig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64353" y="1507116"/>
            <a:ext cx="3277747" cy="371962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10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7280" y="336692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lphaLcParenR"/>
              <a:tabLst>
                <a:tab pos="446088" algn="l"/>
              </a:tabLst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components of the average acceleration during the time interval from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 s to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2.0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s.</a:t>
            </a:r>
          </a:p>
          <a:p>
            <a:pPr marL="342900" indent="-342900">
              <a:buFont typeface="+mj-lt"/>
              <a:buAutoNum type="alphaLcParenR"/>
              <a:tabLst>
                <a:tab pos="446088" algn="l"/>
              </a:tabLst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arenR"/>
              <a:tabLst>
                <a:tab pos="446088" algn="l"/>
              </a:tabLst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instantaneous acceleration at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2.0 s.</a:t>
            </a:r>
          </a:p>
        </p:txBody>
      </p:sp>
    </p:spTree>
    <p:extLst>
      <p:ext uri="{BB962C8B-B14F-4D97-AF65-F5344CB8AC3E}">
        <p14:creationId xmlns:p14="http://schemas.microsoft.com/office/powerpoint/2010/main" val="253330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Projectile motion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GB" dirty="0" smtClean="0"/>
                  <a:t>A </a:t>
                </a:r>
                <a:r>
                  <a:rPr lang="en-GB" dirty="0">
                    <a:solidFill>
                      <a:srgbClr val="FF0000"/>
                    </a:solidFill>
                  </a:rPr>
                  <a:t>projectile</a:t>
                </a:r>
                <a:r>
                  <a:rPr lang="en-GB" dirty="0"/>
                  <a:t> is any body that is given an initial velocity and then follows a path determined entirely by the effects of </a:t>
                </a:r>
                <a:r>
                  <a:rPr lang="en-GB" dirty="0">
                    <a:solidFill>
                      <a:srgbClr val="FF0000"/>
                    </a:solidFill>
                  </a:rPr>
                  <a:t>gravity</a:t>
                </a:r>
                <a:r>
                  <a:rPr lang="en-GB" dirty="0"/>
                  <a:t> and </a:t>
                </a:r>
                <a:r>
                  <a:rPr lang="en-GB" dirty="0">
                    <a:solidFill>
                      <a:srgbClr val="FF0000"/>
                    </a:solidFill>
                  </a:rPr>
                  <a:t>air resistance</a:t>
                </a:r>
                <a:r>
                  <a:rPr lang="en-GB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GB" dirty="0"/>
                  <a:t>We will set up equations for a projectile </a:t>
                </a:r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>motion </a:t>
                </a:r>
                <a:r>
                  <a:rPr lang="en-GB" dirty="0"/>
                  <a:t>assuming </a:t>
                </a:r>
                <a:r>
                  <a:rPr lang="en-GB" dirty="0">
                    <a:solidFill>
                      <a:srgbClr val="FF0000"/>
                    </a:solidFill>
                  </a:rPr>
                  <a:t>no </a:t>
                </a:r>
                <a:r>
                  <a:rPr lang="en-GB" dirty="0"/>
                  <a:t>air resistance. </a:t>
                </a:r>
                <a:endParaRPr lang="en-GB" dirty="0" smtClean="0"/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initial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can </a:t>
                </a:r>
                <a:r>
                  <a:rPr lang="en-US" dirty="0">
                    <a:solidFill>
                      <a:schemeClr val="tx1"/>
                    </a:solidFill>
                  </a:rPr>
                  <a:t>be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resolved</a:t>
                </a:r>
                <a:br>
                  <a:rPr lang="en-US" dirty="0" smtClean="0">
                    <a:solidFill>
                      <a:schemeClr val="tx1"/>
                    </a:solidFill>
                  </a:rPr>
                </a:br>
                <a:r>
                  <a:rPr lang="en-US" dirty="0" smtClean="0">
                    <a:solidFill>
                      <a:schemeClr val="tx1"/>
                    </a:solidFill>
                  </a:rPr>
                  <a:t>into </a:t>
                </a:r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i="1" dirty="0">
                    <a:solidFill>
                      <a:schemeClr val="tx1"/>
                    </a:solidFill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i="1" dirty="0">
                    <a:solidFill>
                      <a:schemeClr val="tx1"/>
                    </a:solidFill>
                  </a:rPr>
                  <a:t>y</a:t>
                </a:r>
                <a:r>
                  <a:rPr lang="en-US" dirty="0">
                    <a:solidFill>
                      <a:schemeClr val="tx1"/>
                    </a:solidFill>
                  </a:rPr>
                  <a:t> components in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terms </a:t>
                </a:r>
                <a:br>
                  <a:rPr lang="en-US" dirty="0" smtClean="0">
                    <a:solidFill>
                      <a:schemeClr val="tx1"/>
                    </a:solidFill>
                  </a:rPr>
                </a:br>
                <a:r>
                  <a:rPr lang="en-US" dirty="0" smtClean="0">
                    <a:solidFill>
                      <a:schemeClr val="tx1"/>
                    </a:solidFill>
                  </a:rPr>
                  <a:t>of </a:t>
                </a:r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GB" dirty="0" smtClean="0">
                    <a:solidFill>
                      <a:schemeClr val="tx1"/>
                    </a:solidFill>
                  </a:rPr>
                  <a:t>i.e</a:t>
                </a:r>
                <a:r>
                  <a:rPr lang="en-GB" dirty="0" smtClean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781" r="-10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Official (Closed), Non-sensitive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553086" y="4938173"/>
                <a:ext cx="2266198" cy="860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SG" sz="24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SG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SG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SG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4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SG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SG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086" y="4938173"/>
                <a:ext cx="2266198" cy="860172"/>
              </a:xfrm>
              <a:prstGeom prst="rect">
                <a:avLst/>
              </a:prstGeom>
              <a:blipFill>
                <a:blip r:embed="rId3"/>
                <a:stretch>
                  <a:fillRect b="-49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6533804" y="2655095"/>
            <a:ext cx="5112764" cy="3562825"/>
            <a:chOff x="6533804" y="2655095"/>
            <a:chExt cx="5112764" cy="3562825"/>
          </a:xfrm>
        </p:grpSpPr>
        <p:grpSp>
          <p:nvGrpSpPr>
            <p:cNvPr id="9" name="Group 8"/>
            <p:cNvGrpSpPr/>
            <p:nvPr/>
          </p:nvGrpSpPr>
          <p:grpSpPr>
            <a:xfrm>
              <a:off x="6533804" y="2655095"/>
              <a:ext cx="5112764" cy="3562825"/>
              <a:chOff x="6722123" y="3030480"/>
              <a:chExt cx="4433557" cy="3089520"/>
            </a:xfrm>
          </p:grpSpPr>
          <p:pic>
            <p:nvPicPr>
              <p:cNvPr id="5" name="Picture 5" descr="03_Figure15-I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b="2698"/>
              <a:stretch>
                <a:fillRect/>
              </a:stretch>
            </p:blipFill>
            <p:spPr bwMode="auto">
              <a:xfrm>
                <a:off x="6722123" y="3030480"/>
                <a:ext cx="4433557" cy="3089520"/>
              </a:xfrm>
              <a:prstGeom prst="rect">
                <a:avLst/>
              </a:prstGeom>
              <a:noFill/>
            </p:spPr>
          </p:pic>
          <p:sp>
            <p:nvSpPr>
              <p:cNvPr id="7" name="Arc 6"/>
              <p:cNvSpPr/>
              <p:nvPr/>
            </p:nvSpPr>
            <p:spPr>
              <a:xfrm rot="1546519">
                <a:off x="6937511" y="5436313"/>
                <a:ext cx="467139" cy="46713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/>
                <p:cNvSpPr/>
                <p:nvPr/>
              </p:nvSpPr>
              <p:spPr>
                <a:xfrm>
                  <a:off x="7279005" y="5368259"/>
                  <a:ext cx="580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SG" sz="2400" dirty="0"/>
                </a:p>
              </p:txBody>
            </p:sp>
          </mc:Choice>
          <mc:Fallback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9005" y="5368259"/>
                  <a:ext cx="58054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156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Projectile motion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dirty="0" smtClean="0"/>
                  <a:t>If </a:t>
                </a:r>
                <a:r>
                  <a:rPr lang="en-SG" dirty="0"/>
                  <a:t>there is </a:t>
                </a:r>
                <a:r>
                  <a:rPr lang="en-SG" dirty="0">
                    <a:solidFill>
                      <a:srgbClr val="FF0000"/>
                    </a:solidFill>
                  </a:rPr>
                  <a:t>no</a:t>
                </a:r>
                <a:r>
                  <a:rPr lang="en-SG" dirty="0"/>
                  <a:t> air resistance, </a:t>
                </a:r>
                <a:r>
                  <a:rPr lang="en-SG" dirty="0" smtClean="0"/>
                  <a:t>the horizontal </a:t>
                </a:r>
                <a:r>
                  <a:rPr lang="en-SG" dirty="0" smtClean="0"/>
                  <a:t>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SG" dirty="0" smtClean="0"/>
                  <a:t> </a:t>
                </a:r>
                <a:r>
                  <a:rPr lang="en-SG" dirty="0" smtClean="0">
                    <a:solidFill>
                      <a:srgbClr val="FF0000"/>
                    </a:solidFill>
                  </a:rPr>
                  <a:t>is </a:t>
                </a:r>
                <a:r>
                  <a:rPr lang="en-SG" dirty="0">
                    <a:solidFill>
                      <a:srgbClr val="FF0000"/>
                    </a:solidFill>
                  </a:rPr>
                  <a:t>constant</a:t>
                </a:r>
                <a:r>
                  <a:rPr lang="en-SG" dirty="0"/>
                  <a:t>.</a:t>
                </a:r>
              </a:p>
              <a:p>
                <a:r>
                  <a:rPr lang="en-SG" dirty="0"/>
                  <a:t>The </a:t>
                </a:r>
                <a:r>
                  <a:rPr lang="en-SG" dirty="0">
                    <a:solidFill>
                      <a:srgbClr val="FF0000"/>
                    </a:solidFill>
                  </a:rPr>
                  <a:t>horizontal</a:t>
                </a:r>
                <a:r>
                  <a:rPr lang="en-SG" dirty="0"/>
                  <a:t> distance travelled </a:t>
                </a:r>
                <a:r>
                  <a:rPr lang="en-SG" dirty="0" smtClean="0"/>
                  <a:t>in time </a:t>
                </a:r>
                <a:r>
                  <a:rPr lang="en-SG" i="1" dirty="0" smtClean="0"/>
                  <a:t>t</a:t>
                </a:r>
                <a:r>
                  <a:rPr lang="en-SG" dirty="0" smtClean="0"/>
                  <a:t> is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en-SG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SG" dirty="0" smtClean="0"/>
                  <a:t>. </a:t>
                </a:r>
                <a:endParaRPr lang="en-SG" dirty="0"/>
              </a:p>
              <a:p>
                <a:r>
                  <a:rPr lang="en-SG" dirty="0"/>
                  <a:t>Because of </a:t>
                </a:r>
                <a:r>
                  <a:rPr lang="en-SG" dirty="0">
                    <a:solidFill>
                      <a:srgbClr val="FF0000"/>
                    </a:solidFill>
                  </a:rPr>
                  <a:t>gravity</a:t>
                </a:r>
                <a:r>
                  <a:rPr lang="en-SG" dirty="0"/>
                  <a:t>, the vertical </a:t>
                </a:r>
                <a:r>
                  <a:rPr lang="en-SG" dirty="0" smtClean="0"/>
                  <a:t>velocity varies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en-SG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𝑔𝑡</m:t>
                    </m:r>
                  </m:oMath>
                </a14:m>
                <a:endParaRPr lang="en-SG" dirty="0" smtClean="0"/>
              </a:p>
              <a:p>
                <a:r>
                  <a:rPr lang="en-SG" dirty="0" smtClean="0"/>
                  <a:t>The vertical distance </a:t>
                </a:r>
                <a:r>
                  <a:rPr lang="en-SG" dirty="0"/>
                  <a:t>travelled is </a:t>
                </a:r>
                <a:r>
                  <a:rPr lang="en-SG" dirty="0" smtClean="0"/>
                  <a:t>in time </a:t>
                </a:r>
                <a:r>
                  <a:rPr lang="en-SG" i="1" dirty="0" smtClean="0"/>
                  <a:t>t</a:t>
                </a:r>
                <a:r>
                  <a:rPr lang="en-SG" dirty="0" smtClean="0"/>
                  <a:t> </a:t>
                </a:r>
                <a:r>
                  <a:rPr lang="en-SG" dirty="0" smtClean="0"/>
                  <a:t>is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en-SG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SG" b="0" i="1" smtClean="0"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SG" dirty="0"/>
              </a:p>
              <a:p>
                <a:r>
                  <a:rPr lang="en-SG" dirty="0"/>
                  <a:t>Eliminating </a:t>
                </a:r>
                <a:r>
                  <a:rPr lang="en-SG" i="1" dirty="0"/>
                  <a:t>t</a:t>
                </a:r>
                <a:r>
                  <a:rPr lang="en-SG" dirty="0"/>
                  <a:t> from the equation for </a:t>
                </a:r>
                <a:r>
                  <a:rPr lang="en-SG" i="1" dirty="0"/>
                  <a:t>x</a:t>
                </a:r>
                <a:r>
                  <a:rPr lang="en-SG" dirty="0"/>
                  <a:t> and </a:t>
                </a:r>
                <a:r>
                  <a:rPr lang="en-SG" i="1" dirty="0"/>
                  <a:t>y</a:t>
                </a:r>
                <a:r>
                  <a:rPr lang="en-SG" dirty="0"/>
                  <a:t>, we have</a:t>
                </a:r>
                <a:r>
                  <a:rPr lang="en-SG" dirty="0" smtClean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sSub>
                                <m:sSubPr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  <a:p>
                <a:r>
                  <a:rPr lang="en-SG" dirty="0" smtClean="0"/>
                  <a:t>This </a:t>
                </a:r>
                <a:r>
                  <a:rPr lang="en-SG" dirty="0"/>
                  <a:t>shows that the </a:t>
                </a:r>
                <a:r>
                  <a:rPr lang="en-SG" dirty="0" smtClean="0"/>
                  <a:t>object moves </a:t>
                </a:r>
                <a:r>
                  <a:rPr lang="en-SG" dirty="0"/>
                  <a:t>in a parabolic path.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1042" b="-52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1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  <a:r>
              <a:rPr lang="en-GB" dirty="0" smtClean="0"/>
              <a:t>11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358775" algn="l"/>
                <a:tab pos="533400" algn="l"/>
              </a:tabLst>
            </a:pPr>
            <a:r>
              <a:rPr lang="en-GB" sz="2000" dirty="0"/>
              <a:t>A batter hits a baseball so that it leaves the bat at speed </a:t>
            </a:r>
            <a:r>
              <a:rPr lang="en-GB" sz="2000" i="1" dirty="0"/>
              <a:t>v</a:t>
            </a:r>
            <a:r>
              <a:rPr lang="en-GB" sz="2000" baseline="-25000" dirty="0"/>
              <a:t>0 </a:t>
            </a:r>
            <a:r>
              <a:rPr lang="en-GB" sz="2000" dirty="0"/>
              <a:t>= 37.0 m/s at an angle </a:t>
            </a:r>
            <a:r>
              <a:rPr lang="el-GR" sz="2000" dirty="0"/>
              <a:t>α</a:t>
            </a:r>
            <a:r>
              <a:rPr lang="en-GB" sz="2000" baseline="-25000" dirty="0"/>
              <a:t>0 </a:t>
            </a:r>
            <a:r>
              <a:rPr lang="en-GB" sz="2000" dirty="0"/>
              <a:t>= </a:t>
            </a:r>
            <a:r>
              <a:rPr lang="en-GB" sz="2000" dirty="0" smtClean="0"/>
              <a:t>53.1</a:t>
            </a:r>
            <a:r>
              <a:rPr lang="en-GB" sz="2000" baseline="30000" dirty="0" smtClean="0"/>
              <a:t>o</a:t>
            </a:r>
            <a:r>
              <a:rPr lang="en-GB" sz="2000" dirty="0"/>
              <a:t>.</a:t>
            </a:r>
            <a:endParaRPr lang="en-GB" sz="2000" baseline="30000" dirty="0"/>
          </a:p>
          <a:p>
            <a:pPr marL="357188" indent="-357188">
              <a:spcBef>
                <a:spcPts val="0"/>
              </a:spcBef>
              <a:buNone/>
              <a:tabLst>
                <a:tab pos="357188" algn="l"/>
              </a:tabLst>
            </a:pPr>
            <a:r>
              <a:rPr lang="en-GB" sz="2000" dirty="0"/>
              <a:t>a) </a:t>
            </a:r>
            <a:r>
              <a:rPr lang="en-GB" sz="2000" dirty="0" smtClean="0"/>
              <a:t>	Find </a:t>
            </a:r>
            <a:r>
              <a:rPr lang="en-GB" sz="2000" dirty="0"/>
              <a:t>the position of the ball and its velocity at </a:t>
            </a:r>
            <a:r>
              <a:rPr lang="en-GB" sz="2000" i="1" dirty="0"/>
              <a:t>t</a:t>
            </a:r>
            <a:r>
              <a:rPr lang="en-GB" sz="2000" dirty="0"/>
              <a:t> = 2.00 s.</a:t>
            </a:r>
          </a:p>
          <a:p>
            <a:pPr marL="357188" indent="-357188">
              <a:spcBef>
                <a:spcPts val="0"/>
              </a:spcBef>
              <a:buNone/>
              <a:tabLst>
                <a:tab pos="357188" algn="l"/>
              </a:tabLst>
            </a:pPr>
            <a:r>
              <a:rPr lang="en-GB" sz="2000" dirty="0"/>
              <a:t>b) </a:t>
            </a:r>
            <a:r>
              <a:rPr lang="en-GB" sz="2000" dirty="0" smtClean="0"/>
              <a:t>	Find </a:t>
            </a:r>
            <a:r>
              <a:rPr lang="en-GB" sz="2000" dirty="0"/>
              <a:t>the time when the ball reaches the highest point of its flight and its height </a:t>
            </a:r>
            <a:r>
              <a:rPr lang="en-GB" sz="2000" i="1" dirty="0"/>
              <a:t>h</a:t>
            </a:r>
            <a:r>
              <a:rPr lang="en-GB" sz="2000" dirty="0"/>
              <a:t>, at this time.</a:t>
            </a:r>
          </a:p>
          <a:p>
            <a:pPr marL="357188" indent="-357188">
              <a:spcBef>
                <a:spcPts val="0"/>
              </a:spcBef>
              <a:buNone/>
              <a:tabLst>
                <a:tab pos="357188" algn="l"/>
              </a:tabLst>
            </a:pPr>
            <a:r>
              <a:rPr lang="en-GB" sz="2000" dirty="0"/>
              <a:t>c) </a:t>
            </a:r>
            <a:r>
              <a:rPr lang="en-GB" sz="2000" dirty="0" smtClean="0"/>
              <a:t>	Find </a:t>
            </a:r>
            <a:r>
              <a:rPr lang="en-GB" sz="2000" dirty="0"/>
              <a:t>the horizontal range </a:t>
            </a:r>
            <a:r>
              <a:rPr lang="en-GB" sz="2000" i="1" dirty="0"/>
              <a:t>R</a:t>
            </a:r>
            <a:r>
              <a:rPr lang="en-GB" sz="2000" dirty="0"/>
              <a:t> which is the maximum horizontal distance travelled by the ball.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03_23_Fig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3250" y="3247819"/>
            <a:ext cx="5079176" cy="2759873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9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  <a:r>
              <a:rPr lang="en-GB" dirty="0" smtClean="0"/>
              <a:t>12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/>
              <a:t>A  motorcycle stunt rider rides off the edge of a cliff. Just at the edge his velocity is horizontal, with magnitude 9.0 m/s.  Find the motorcycle’s </a:t>
            </a:r>
            <a:r>
              <a:rPr lang="en-GB" sz="2000" dirty="0" smtClean="0"/>
              <a:t>(</a:t>
            </a:r>
            <a:r>
              <a:rPr lang="en-GB" sz="2000" dirty="0"/>
              <a:t>a) position (b) distance from the edge of the cliff and (c) velocity 0.5 s after it leaves the edge of the cliff.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03_22_Fig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7280" y="2744135"/>
            <a:ext cx="4198536" cy="2296671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87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  <a:r>
              <a:rPr lang="en-GB" dirty="0" smtClean="0"/>
              <a:t>13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buNone/>
                  <a:tabLst>
                    <a:tab pos="533400" algn="l"/>
                  </a:tabLst>
                </a:pPr>
                <a:r>
                  <a:rPr lang="en-GB" sz="2000" dirty="0" smtClean="0"/>
                  <a:t>Find the maximum height </a:t>
                </a:r>
                <a:r>
                  <a:rPr lang="en-GB" sz="2000" i="1" dirty="0"/>
                  <a:t>h</a:t>
                </a:r>
                <a:r>
                  <a:rPr lang="en-GB" sz="2000" dirty="0"/>
                  <a:t> and horizontal range </a:t>
                </a:r>
                <a:r>
                  <a:rPr lang="en-GB" sz="2000" i="1" dirty="0"/>
                  <a:t>R</a:t>
                </a:r>
                <a:r>
                  <a:rPr lang="en-GB" sz="2000" dirty="0"/>
                  <a:t> of a projectile launched with speed </a:t>
                </a:r>
                <a:r>
                  <a:rPr lang="en-GB" sz="2000" i="1" dirty="0"/>
                  <a:t>v</a:t>
                </a:r>
                <a:r>
                  <a:rPr lang="en-GB" sz="2000" baseline="-25000" dirty="0"/>
                  <a:t>0</a:t>
                </a:r>
                <a:r>
                  <a:rPr lang="en-GB" sz="2000" dirty="0"/>
                  <a:t> at </a:t>
                </a:r>
                <a:r>
                  <a:rPr lang="en-GB" sz="2000" dirty="0" smtClean="0"/>
                  <a:t>and initial </a:t>
                </a:r>
                <a:r>
                  <a:rPr lang="en-GB" sz="2000" dirty="0"/>
                  <a:t>angle </a:t>
                </a:r>
                <a:r>
                  <a:rPr lang="el-GR" sz="2000" i="1" dirty="0"/>
                  <a:t>α</a:t>
                </a:r>
                <a:r>
                  <a:rPr lang="en-GB" sz="2000" baseline="-25000" dirty="0" smtClean="0"/>
                  <a:t>0</a:t>
                </a:r>
                <a:r>
                  <a:rPr lang="en-GB" sz="2000" dirty="0" smtClean="0"/>
                  <a:t> </a:t>
                </a:r>
                <a:r>
                  <a:rPr lang="en-GB" sz="2000" dirty="0"/>
                  <a:t>between 0</a:t>
                </a:r>
                <a:r>
                  <a:rPr lang="en-GB" sz="2000" baseline="30000" dirty="0"/>
                  <a:t>o</a:t>
                </a:r>
                <a:r>
                  <a:rPr lang="en-GB" sz="2000" dirty="0"/>
                  <a:t> and 90</a:t>
                </a:r>
                <a:r>
                  <a:rPr lang="en-GB" sz="2000" baseline="30000" dirty="0"/>
                  <a:t>o </a:t>
                </a:r>
                <a:r>
                  <a:rPr lang="en-GB" sz="2000" dirty="0"/>
                  <a:t>.</a:t>
                </a:r>
              </a:p>
              <a:p>
                <a:pPr marL="0" indent="0">
                  <a:spcBef>
                    <a:spcPts val="0"/>
                  </a:spcBef>
                  <a:buNone/>
                  <a:tabLst>
                    <a:tab pos="358775" algn="l"/>
                    <a:tab pos="533400" algn="l"/>
                  </a:tabLst>
                </a:pPr>
                <a:r>
                  <a:rPr lang="en-GB" sz="2000" dirty="0"/>
                  <a:t>a</a:t>
                </a:r>
                <a:r>
                  <a:rPr lang="en-GB" sz="2000" dirty="0" smtClean="0"/>
                  <a:t>) </a:t>
                </a:r>
                <a:r>
                  <a:rPr lang="en-GB" sz="2000" dirty="0"/>
                  <a:t>	For a </a:t>
                </a:r>
                <a:r>
                  <a:rPr lang="en-GB" sz="200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 smtClean="0"/>
                  <a:t>, </a:t>
                </a:r>
                <a:r>
                  <a:rPr lang="en-GB" sz="2000" dirty="0"/>
                  <a:t>what value of </a:t>
                </a:r>
                <a:r>
                  <a:rPr lang="el-GR" sz="2000" i="1" dirty="0"/>
                  <a:t>α</a:t>
                </a:r>
                <a:r>
                  <a:rPr lang="en-GB" sz="2000" baseline="-25000" dirty="0"/>
                  <a:t>0</a:t>
                </a:r>
                <a:r>
                  <a:rPr lang="en-GB" sz="2000" dirty="0"/>
                  <a:t> gives maximum height?</a:t>
                </a:r>
              </a:p>
              <a:p>
                <a:pPr marL="0" indent="0">
                  <a:spcBef>
                    <a:spcPts val="0"/>
                  </a:spcBef>
                  <a:buNone/>
                  <a:tabLst>
                    <a:tab pos="358775" algn="l"/>
                    <a:tab pos="533400" algn="l"/>
                  </a:tabLst>
                </a:pPr>
                <a:r>
                  <a:rPr lang="en-GB" sz="2000" dirty="0"/>
                  <a:t>b</a:t>
                </a:r>
                <a:r>
                  <a:rPr lang="en-GB" sz="2000" dirty="0" smtClean="0"/>
                  <a:t>) </a:t>
                </a:r>
                <a:r>
                  <a:rPr lang="en-GB" sz="2000" dirty="0"/>
                  <a:t>	What value of </a:t>
                </a:r>
                <a:r>
                  <a:rPr lang="el-GR" sz="2000" i="1" dirty="0"/>
                  <a:t>α</a:t>
                </a:r>
                <a:r>
                  <a:rPr lang="en-GB" sz="2000" baseline="-25000" dirty="0"/>
                  <a:t>0</a:t>
                </a:r>
                <a:r>
                  <a:rPr lang="en-GB" sz="2000" dirty="0"/>
                  <a:t> gives maximum horizontal range?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11" t="-6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 descr="03_24_Fig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7280" y="3218018"/>
            <a:ext cx="3480677" cy="2278866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3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97280" y="1372625"/>
                <a:ext cx="10080000" cy="4680000"/>
              </a:xfrm>
            </p:spPr>
            <p:txBody>
              <a:bodyPr/>
              <a:lstStyle/>
              <a:p>
                <a:pPr marL="381000" indent="-381000"/>
                <a:r>
                  <a:rPr lang="en-GB" dirty="0" smtClean="0"/>
                  <a:t>The </a:t>
                </a:r>
                <a:r>
                  <a:rPr lang="en-GB" dirty="0">
                    <a:solidFill>
                      <a:srgbClr val="FF0000"/>
                    </a:solidFill>
                  </a:rPr>
                  <a:t>displacement</a:t>
                </a:r>
                <a:r>
                  <a:rPr lang="en-GB" dirty="0"/>
                  <a:t> of the particle is a vector </a:t>
                </a:r>
                <a:r>
                  <a:rPr lang="en-GB" dirty="0" smtClean="0"/>
                  <a:t>pointing </a:t>
                </a:r>
                <a:r>
                  <a:rPr lang="en-GB" dirty="0"/>
                  <a:t>from </a:t>
                </a:r>
                <a:r>
                  <a:rPr lang="en-GB" i="1" dirty="0"/>
                  <a:t>P</a:t>
                </a:r>
                <a:r>
                  <a:rPr lang="en-GB" baseline="-25000" dirty="0"/>
                  <a:t>1</a:t>
                </a:r>
                <a:r>
                  <a:rPr lang="en-GB" dirty="0"/>
                  <a:t> to </a:t>
                </a:r>
                <a:r>
                  <a:rPr lang="en-GB" i="1" dirty="0"/>
                  <a:t>P</a:t>
                </a:r>
                <a:r>
                  <a:rPr lang="en-GB" baseline="-25000" dirty="0"/>
                  <a:t>2 </a:t>
                </a:r>
                <a:r>
                  <a:rPr lang="en-GB" dirty="0"/>
                  <a:t>(see below figure). </a:t>
                </a:r>
              </a:p>
              <a:p>
                <a:pPr marL="381000" indent="-381000"/>
                <a:r>
                  <a:rPr lang="en-GB" dirty="0" smtClean="0"/>
                  <a:t>The </a:t>
                </a:r>
                <a:r>
                  <a:rPr lang="en-GB" i="1" dirty="0"/>
                  <a:t>x</a:t>
                </a:r>
                <a:r>
                  <a:rPr lang="en-GB" dirty="0"/>
                  <a:t>-component of the displacement </a:t>
                </a:r>
                <a:r>
                  <a:rPr lang="en-GB" dirty="0" smtClean="0"/>
                  <a:t>is given </a:t>
                </a:r>
                <a:r>
                  <a:rPr lang="en-GB" dirty="0"/>
                  <a:t>by </a:t>
                </a:r>
                <a:r>
                  <a:rPr lang="en-GB" dirty="0" smtClean="0"/>
                  <a:t>the change </a:t>
                </a:r>
                <a:r>
                  <a:rPr lang="en-GB" dirty="0"/>
                  <a:t>in the particle’s coordinate </a:t>
                </a:r>
                <a:r>
                  <a:rPr lang="en-GB" dirty="0" smtClean="0"/>
                  <a:t>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. </a:t>
                </a:r>
                <a:endParaRPr lang="en-GB" dirty="0"/>
              </a:p>
              <a:p>
                <a:pPr marL="381000" indent="-381000"/>
                <a:endParaRPr lang="en-GB" dirty="0" smtClean="0"/>
              </a:p>
              <a:p>
                <a:pPr marL="381000" indent="-381000">
                  <a:buNone/>
                </a:pPr>
                <a:endParaRPr lang="en-GB" dirty="0" smtClean="0"/>
              </a:p>
              <a:p>
                <a:pPr marL="381000" indent="-381000"/>
                <a:endParaRPr lang="en-GB" dirty="0" smtClean="0">
                  <a:solidFill>
                    <a:srgbClr val="FF0000"/>
                  </a:solidFill>
                </a:endParaRPr>
              </a:p>
              <a:p>
                <a:pPr marL="381000" indent="-381000">
                  <a:buNone/>
                </a:pPr>
                <a:endParaRPr lang="en-GB" dirty="0" smtClean="0"/>
              </a:p>
              <a:p>
                <a:pPr marL="381000" indent="-381000"/>
                <a:endParaRPr lang="en-GB" dirty="0" smtClean="0"/>
              </a:p>
            </p:txBody>
          </p:sp>
        </mc:Choice>
        <mc:Fallback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97280" y="1372625"/>
                <a:ext cx="10080000" cy="4680000"/>
              </a:xfrm>
              <a:blipFill>
                <a:blip r:embed="rId2"/>
                <a:stretch>
                  <a:fillRect l="-1693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</a:t>
            </a:r>
          </a:p>
        </p:txBody>
      </p:sp>
      <p:pic>
        <p:nvPicPr>
          <p:cNvPr id="5" name="Picture 7" descr="02_01_Figure"/>
          <p:cNvPicPr>
            <a:picLocks noChangeAspect="1" noChangeArrowheads="1"/>
          </p:cNvPicPr>
          <p:nvPr/>
        </p:nvPicPr>
        <p:blipFill>
          <a:blip r:embed="rId3" cstate="print"/>
          <a:srcRect b="4355"/>
          <a:stretch>
            <a:fillRect/>
          </a:stretch>
        </p:blipFill>
        <p:spPr bwMode="auto">
          <a:xfrm>
            <a:off x="2135453" y="3241972"/>
            <a:ext cx="7873339" cy="321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03_Figure26-I"/>
          <p:cNvPicPr>
            <a:picLocks noChangeAspect="1" noChangeArrowheads="1"/>
          </p:cNvPicPr>
          <p:nvPr/>
        </p:nvPicPr>
        <p:blipFill>
          <a:blip r:embed="rId2" cstate="print"/>
          <a:srcRect b="2809"/>
          <a:stretch>
            <a:fillRect/>
          </a:stretch>
        </p:blipFill>
        <p:spPr bwMode="auto">
          <a:xfrm>
            <a:off x="4359802" y="1440000"/>
            <a:ext cx="7675579" cy="493339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  <a:r>
              <a:rPr lang="en-GB" dirty="0" smtClean="0"/>
              <a:t>14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40000"/>
            <a:ext cx="4206240" cy="4680000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A monkey escapes from the zoo  and climbs a tree. After failing to entice the monkey down, the zookeeper fires a tranquilizer dart directly at the monkey (see </a:t>
            </a:r>
            <a:r>
              <a:rPr lang="en-GB" sz="2000" dirty="0" smtClean="0"/>
              <a:t>right figure</a:t>
            </a:r>
            <a:r>
              <a:rPr lang="en-GB" sz="2000" dirty="0"/>
              <a:t>). The monkey lets go at the instant the dart leaves the gun. Show that the dart will always hit the monkey, provided that the dart reaches the </a:t>
            </a:r>
            <a:r>
              <a:rPr lang="en-GB" sz="2000" dirty="0" smtClean="0"/>
              <a:t>monkey </a:t>
            </a:r>
            <a:r>
              <a:rPr lang="en-GB" sz="2000" dirty="0"/>
              <a:t>before the monkey hits the ground and runs away.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6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velocity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 indent="-365125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velocity of a moving body </a:t>
            </a:r>
            <a:r>
              <a:rPr lang="en-US" dirty="0">
                <a:solidFill>
                  <a:srgbClr val="FF0000"/>
                </a:solidFill>
              </a:rPr>
              <a:t>seen</a:t>
            </a:r>
            <a:r>
              <a:rPr lang="en-US" dirty="0"/>
              <a:t> by an observer is called </a:t>
            </a:r>
            <a:r>
              <a:rPr lang="en-US" dirty="0">
                <a:solidFill>
                  <a:srgbClr val="FF0000"/>
                </a:solidFill>
              </a:rPr>
              <a:t>relative velocity</a:t>
            </a:r>
            <a:r>
              <a:rPr lang="en-US" dirty="0"/>
              <a:t>. </a:t>
            </a:r>
            <a:endParaRPr lang="en-US" dirty="0" smtClean="0"/>
          </a:p>
          <a:p>
            <a:pPr marL="365125" indent="-365125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The observer may be stationary or moving. </a:t>
            </a:r>
            <a:endParaRPr lang="en-US" dirty="0"/>
          </a:p>
          <a:p>
            <a:pPr marL="365125" lvl="1" indent="-365125">
              <a:lnSpc>
                <a:spcPct val="110000"/>
              </a:lnSpc>
              <a:buSzPct val="68000"/>
              <a:buFont typeface="Wingdings 3"/>
              <a:buChar char=""/>
            </a:pPr>
            <a:r>
              <a:rPr lang="en-US" sz="2400" dirty="0">
                <a:solidFill>
                  <a:schemeClr val="tx1"/>
                </a:solidFill>
              </a:rPr>
              <a:t>To study relative velocity we need a frame of reference. </a:t>
            </a:r>
          </a:p>
          <a:p>
            <a:pPr marL="365125" lvl="1" indent="-365125">
              <a:lnSpc>
                <a:spcPct val="110000"/>
              </a:lnSpc>
              <a:buSzPct val="68000"/>
              <a:buFont typeface="Wingdings 3"/>
              <a:buChar char=""/>
            </a:pPr>
            <a:r>
              <a:rPr lang="en-US" sz="2400" dirty="0">
                <a:solidFill>
                  <a:schemeClr val="tx1"/>
                </a:solidFill>
              </a:rPr>
              <a:t>A frame of reference is a </a:t>
            </a:r>
            <a:r>
              <a:rPr lang="en-US" sz="2400" dirty="0">
                <a:solidFill>
                  <a:srgbClr val="FF0000"/>
                </a:solidFill>
              </a:rPr>
              <a:t>coordinate system </a:t>
            </a:r>
            <a:r>
              <a:rPr lang="en-US" sz="2400" dirty="0">
                <a:solidFill>
                  <a:schemeClr val="tx1"/>
                </a:solidFill>
              </a:rPr>
              <a:t>plus a </a:t>
            </a:r>
            <a:r>
              <a:rPr lang="en-US" sz="2400" dirty="0">
                <a:solidFill>
                  <a:srgbClr val="FF0000"/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scale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0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velocity in 1D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440000"/>
                <a:ext cx="6651057" cy="4680000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SG" dirty="0" smtClean="0">
                    <a:solidFill>
                      <a:srgbClr val="000000"/>
                    </a:solidFill>
                  </a:rPr>
                  <a:t>In figure </a:t>
                </a:r>
                <a:r>
                  <a:rPr lang="en-SG" dirty="0">
                    <a:solidFill>
                      <a:srgbClr val="000000"/>
                    </a:solidFill>
                  </a:rPr>
                  <a:t>(b), the </a:t>
                </a:r>
                <a:r>
                  <a:rPr lang="en-SG" i="1" dirty="0">
                    <a:solidFill>
                      <a:srgbClr val="000000"/>
                    </a:solidFill>
                  </a:rPr>
                  <a:t>x</a:t>
                </a:r>
                <a:r>
                  <a:rPr lang="en-SG" dirty="0">
                    <a:solidFill>
                      <a:srgbClr val="000000"/>
                    </a:solidFill>
                  </a:rPr>
                  <a:t> position of </a:t>
                </a:r>
                <a:r>
                  <a:rPr lang="en-SG" i="1" dirty="0">
                    <a:solidFill>
                      <a:srgbClr val="000000"/>
                    </a:solidFill>
                  </a:rPr>
                  <a:t>P</a:t>
                </a:r>
                <a:r>
                  <a:rPr lang="en-SG" dirty="0">
                    <a:solidFill>
                      <a:srgbClr val="000000"/>
                    </a:solidFill>
                  </a:rPr>
                  <a:t> relative to </a:t>
                </a:r>
                <a:r>
                  <a:rPr lang="en-SG" i="1" dirty="0">
                    <a:solidFill>
                      <a:srgbClr val="000000"/>
                    </a:solidFill>
                  </a:rPr>
                  <a:t>A</a:t>
                </a:r>
                <a:r>
                  <a:rPr lang="en-SG" dirty="0">
                    <a:solidFill>
                      <a:srgbClr val="000000"/>
                    </a:solidFill>
                  </a:rPr>
                  <a:t> is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SG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SG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SG" dirty="0" smtClean="0">
                    <a:solidFill>
                      <a:srgbClr val="000000"/>
                    </a:solidFill>
                  </a:rPr>
                  <a:t>Imagine </a:t>
                </a:r>
                <a:r>
                  <a:rPr lang="en-SG" dirty="0">
                    <a:solidFill>
                      <a:srgbClr val="000000"/>
                    </a:solidFill>
                  </a:rPr>
                  <a:t>the subscripts as a fraction and split it as </a:t>
                </a:r>
                <a:br>
                  <a:rPr lang="en-SG" dirty="0">
                    <a:solidFill>
                      <a:srgbClr val="000000"/>
                    </a:solidFill>
                  </a:rPr>
                </a:br>
                <a:r>
                  <a:rPr lang="en-SG" i="1" dirty="0">
                    <a:solidFill>
                      <a:srgbClr val="000000"/>
                    </a:solidFill>
                  </a:rPr>
                  <a:t>P/A = P/B × B/A</a:t>
                </a:r>
                <a:r>
                  <a:rPr lang="en-SG" dirty="0">
                    <a:solidFill>
                      <a:srgbClr val="000000"/>
                    </a:solidFill>
                  </a:rPr>
                  <a:t>.</a:t>
                </a: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SG" dirty="0">
                    <a:solidFill>
                      <a:srgbClr val="000000"/>
                    </a:solidFill>
                  </a:rPr>
                  <a:t>The velocity of </a:t>
                </a:r>
                <a:r>
                  <a:rPr lang="en-SG" i="1" dirty="0">
                    <a:solidFill>
                      <a:srgbClr val="000000"/>
                    </a:solidFill>
                  </a:rPr>
                  <a:t>P</a:t>
                </a:r>
                <a:r>
                  <a:rPr lang="en-SG" dirty="0">
                    <a:solidFill>
                      <a:srgbClr val="000000"/>
                    </a:solidFill>
                  </a:rPr>
                  <a:t> relative to </a:t>
                </a:r>
                <a:r>
                  <a:rPr lang="en-SG" i="1" dirty="0">
                    <a:solidFill>
                      <a:srgbClr val="000000"/>
                    </a:solidFill>
                  </a:rPr>
                  <a:t>A</a:t>
                </a:r>
                <a:r>
                  <a:rPr lang="en-SG" dirty="0">
                    <a:solidFill>
                      <a:srgbClr val="000000"/>
                    </a:solidFill>
                  </a:rPr>
                  <a:t> is obtained by </a:t>
                </a:r>
                <a:r>
                  <a:rPr lang="en-SG" dirty="0" smtClean="0">
                    <a:solidFill>
                      <a:srgbClr val="000000"/>
                    </a:solidFill>
                  </a:rPr>
                  <a:t/>
                </a:r>
                <a:br>
                  <a:rPr lang="en-SG" dirty="0" smtClean="0">
                    <a:solidFill>
                      <a:srgbClr val="000000"/>
                    </a:solidFill>
                  </a:rPr>
                </a:br>
                <a:r>
                  <a:rPr lang="en-SG" dirty="0" smtClean="0">
                    <a:solidFill>
                      <a:srgbClr val="000000"/>
                    </a:solidFill>
                  </a:rPr>
                  <a:t>differentiation</a:t>
                </a:r>
                <a:r>
                  <a:rPr lang="en-SG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SG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440000"/>
                <a:ext cx="6651057" cy="4680000"/>
              </a:xfrm>
              <a:blipFill>
                <a:blip r:embed="rId2"/>
                <a:stretch>
                  <a:fillRect l="-2566" t="-7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5" descr="03_32_Figure"/>
          <p:cNvPicPr>
            <a:picLocks noChangeAspect="1" noChangeArrowheads="1"/>
          </p:cNvPicPr>
          <p:nvPr/>
        </p:nvPicPr>
        <p:blipFill>
          <a:blip r:embed="rId3" cstate="print"/>
          <a:srcRect b="3279"/>
          <a:stretch>
            <a:fillRect/>
          </a:stretch>
        </p:blipFill>
        <p:spPr bwMode="auto">
          <a:xfrm>
            <a:off x="8000346" y="1389022"/>
            <a:ext cx="3037966" cy="5070763"/>
          </a:xfrm>
          <a:prstGeom prst="rect">
            <a:avLst/>
          </a:prstGeom>
          <a:noFill/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velocity in 2D and 3D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1" y="1440000"/>
                <a:ext cx="4531359" cy="4680000"/>
              </a:xfrm>
            </p:spPr>
            <p:txBody>
              <a:bodyPr/>
              <a:lstStyle/>
              <a:p>
                <a:r>
                  <a:rPr lang="en-US" dirty="0" smtClean="0"/>
                  <a:t>In 2D </a:t>
                </a:r>
                <a:r>
                  <a:rPr lang="en-US" dirty="0" smtClean="0"/>
                  <a:t>and </a:t>
                </a:r>
                <a:r>
                  <a:rPr lang="en-US" dirty="0"/>
                  <a:t>3D, the velocity of P relative to A is obtained by differentiating the position </a:t>
                </a:r>
                <a:r>
                  <a:rPr lang="en-US" dirty="0" smtClean="0"/>
                  <a:t>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SG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1" y="1440000"/>
                <a:ext cx="4531359" cy="4680000"/>
              </a:xfrm>
              <a:blipFill>
                <a:blip r:embed="rId2"/>
                <a:stretch>
                  <a:fillRect l="-3769" t="-1042" r="-17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03_Figure34-I"/>
          <p:cNvPicPr>
            <a:picLocks noChangeAspect="1" noChangeArrowheads="1"/>
          </p:cNvPicPr>
          <p:nvPr/>
        </p:nvPicPr>
        <p:blipFill rotWithShape="1">
          <a:blip r:embed="rId3" cstate="print"/>
          <a:srcRect t="11311" r="57500" b="6078"/>
          <a:stretch/>
        </p:blipFill>
        <p:spPr bwMode="auto">
          <a:xfrm>
            <a:off x="8508989" y="215952"/>
            <a:ext cx="3540925" cy="2376032"/>
          </a:xfrm>
          <a:prstGeom prst="rect">
            <a:avLst/>
          </a:prstGeom>
          <a:noFill/>
        </p:spPr>
      </p:pic>
      <p:pic>
        <p:nvPicPr>
          <p:cNvPr id="9" name="Picture 8" descr="03_Figure34-I"/>
          <p:cNvPicPr>
            <a:picLocks noChangeAspect="1" noChangeArrowheads="1"/>
          </p:cNvPicPr>
          <p:nvPr/>
        </p:nvPicPr>
        <p:blipFill rotWithShape="1">
          <a:blip r:embed="rId3" cstate="print"/>
          <a:srcRect l="43905" b="6079"/>
          <a:stretch/>
        </p:blipFill>
        <p:spPr bwMode="auto">
          <a:xfrm>
            <a:off x="5247152" y="2582911"/>
            <a:ext cx="6707351" cy="3876873"/>
          </a:xfrm>
          <a:prstGeom prst="rect">
            <a:avLst/>
          </a:prstGeom>
          <a:noFill/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 Page </a:t>
            </a:r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  <a:r>
              <a:rPr lang="en-GB" dirty="0" smtClean="0"/>
              <a:t>15a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680" y="1358720"/>
            <a:ext cx="7028792" cy="3741600"/>
          </a:xfrm>
        </p:spPr>
        <p:txBody>
          <a:bodyPr/>
          <a:lstStyle/>
          <a:p>
            <a:pPr marL="354013" indent="-354013">
              <a:spcBef>
                <a:spcPts val="0"/>
              </a:spcBef>
              <a:buNone/>
              <a:tabLst>
                <a:tab pos="354013" algn="l"/>
              </a:tabLst>
            </a:pPr>
            <a:r>
              <a:rPr lang="en-GB" sz="2000" dirty="0"/>
              <a:t>a) 	An air-plane’s compass indicates that it is headed due north and its airspeed indicator shows that it is moving through the air at 240 km/h. If there is a 100-km/h wind from west to east, what is the velocity of the airplane relative to the earth?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03_35_Fig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7726" y="1358720"/>
            <a:ext cx="2915815" cy="5096841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  <a:r>
              <a:rPr lang="en-GB" dirty="0" smtClean="0"/>
              <a:t>15b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680" y="1358720"/>
            <a:ext cx="6817036" cy="3741600"/>
          </a:xfrm>
        </p:spPr>
        <p:txBody>
          <a:bodyPr/>
          <a:lstStyle/>
          <a:p>
            <a:pPr marL="354013" indent="-354013">
              <a:spcBef>
                <a:spcPts val="0"/>
              </a:spcBef>
              <a:buNone/>
              <a:tabLst>
                <a:tab pos="354013" algn="l"/>
              </a:tabLst>
            </a:pPr>
            <a:r>
              <a:rPr lang="en-GB" sz="2000" dirty="0" smtClean="0"/>
              <a:t>b</a:t>
            </a:r>
            <a:r>
              <a:rPr lang="en-GB" sz="2000" dirty="0"/>
              <a:t>) 	With the same wind and airspeed, in what direction should the airplane </a:t>
            </a:r>
            <a:r>
              <a:rPr lang="en-GB" sz="2000" dirty="0" smtClean="0"/>
              <a:t>head </a:t>
            </a:r>
            <a:r>
              <a:rPr lang="en-GB" sz="2000" dirty="0"/>
              <a:t>to travel due north? What will be the velocity of the airplane relative to the earth?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4" descr="03_36_Fig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4355" y="1543138"/>
            <a:ext cx="2812926" cy="4754693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6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GB" dirty="0" smtClean="0"/>
          </a:p>
          <a:p>
            <a:pPr algn="ctr">
              <a:buNone/>
            </a:pPr>
            <a:endParaRPr lang="en-GB" dirty="0" smtClean="0"/>
          </a:p>
          <a:p>
            <a:pPr algn="ctr">
              <a:buNone/>
            </a:pPr>
            <a:endParaRPr lang="en-GB" dirty="0" smtClean="0"/>
          </a:p>
          <a:p>
            <a:pPr algn="ctr">
              <a:buNone/>
            </a:pPr>
            <a:r>
              <a:rPr lang="en-GB" sz="6000" dirty="0"/>
              <a:t>Optional Slides </a:t>
            </a:r>
            <a:endParaRPr lang="en-US" sz="6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9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with a non-uniform acceleration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81000" indent="-381000">
                  <a:lnSpc>
                    <a:spcPct val="110000"/>
                  </a:lnSpc>
                </a:pPr>
                <a:r>
                  <a:rPr lang="en-GB" dirty="0" smtClean="0"/>
                  <a:t>The following equations are useful in the case of </a:t>
                </a:r>
                <a:r>
                  <a:rPr lang="en-GB" dirty="0">
                    <a:solidFill>
                      <a:srgbClr val="FF0000"/>
                    </a:solidFill>
                  </a:rPr>
                  <a:t>non-uniform </a:t>
                </a:r>
                <a:r>
                  <a:rPr lang="en-GB" dirty="0"/>
                  <a:t>acceleration.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dirty="0" smtClean="0"/>
              </a:p>
              <a:p>
                <a:pPr marL="355600" indent="-355600">
                  <a:lnSpc>
                    <a:spcPct val="110000"/>
                  </a:lnSpc>
                </a:pPr>
                <a:r>
                  <a:rPr lang="en-GB" dirty="0" smtClean="0"/>
                  <a:t>Integrating the above equation, we get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SG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GB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355600" indent="-355600">
                  <a:lnSpc>
                    <a:spcPct val="110000"/>
                  </a:lnSpc>
                </a:pPr>
                <a:r>
                  <a:rPr lang="en-GB" dirty="0" smtClean="0"/>
                  <a:t>Integrating, we get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SG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GB" dirty="0"/>
              </a:p>
              <a:p>
                <a:pPr marL="381000" indent="-381000">
                  <a:lnSpc>
                    <a:spcPct val="110000"/>
                  </a:lnSpc>
                  <a:buNone/>
                </a:pPr>
                <a:endParaRPr lang="en-GB" dirty="0"/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3" t="-7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  <a:r>
              <a:rPr lang="en-US" smtClean="0"/>
              <a:t>16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628650" algn="l"/>
                  </a:tabLst>
                </a:pPr>
                <a:r>
                  <a:rPr lang="en-GB" sz="2000" dirty="0" smtClean="0"/>
                  <a:t>Sally is driving along a straight highway. At </a:t>
                </a:r>
                <a:r>
                  <a:rPr lang="en-GB" sz="2000" i="1" dirty="0"/>
                  <a:t>t</a:t>
                </a:r>
                <a:r>
                  <a:rPr lang="en-GB" sz="2000" dirty="0"/>
                  <a:t> = 0, when she is moving at 10 m/s in the positive </a:t>
                </a:r>
                <a:r>
                  <a:rPr lang="en-GB" sz="2000" i="1" dirty="0"/>
                  <a:t>x</a:t>
                </a:r>
                <a:r>
                  <a:rPr lang="en-GB" sz="2000" dirty="0"/>
                  <a:t>-direction, she passes a sign-post at </a:t>
                </a:r>
                <a:r>
                  <a:rPr lang="en-GB" sz="2000" i="1" dirty="0"/>
                  <a:t>x</a:t>
                </a:r>
                <a:r>
                  <a:rPr lang="en-GB" sz="2000" dirty="0"/>
                  <a:t> = 50 m. Her </a:t>
                </a:r>
                <a:r>
                  <a:rPr lang="en-GB" sz="2000" i="1" dirty="0" smtClean="0"/>
                  <a:t>x</a:t>
                </a:r>
                <a:r>
                  <a:rPr lang="en-GB" sz="2000" dirty="0" smtClean="0"/>
                  <a:t>-acceleration </a:t>
                </a:r>
                <a:r>
                  <a:rPr lang="en-GB" sz="2000" dirty="0"/>
                  <a:t>as a function of time is </a:t>
                </a:r>
                <a:r>
                  <a:rPr lang="en-GB" sz="2000" dirty="0" smtClean="0"/>
                  <a:t/>
                </a:r>
                <a:br>
                  <a:rPr lang="en-GB" sz="20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=2.0−0.10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000" dirty="0" smtClean="0"/>
                  <a:t> m/s</a:t>
                </a:r>
                <a:r>
                  <a:rPr lang="en-GB" sz="2000" baseline="30000" dirty="0" smtClean="0"/>
                  <a:t>2</a:t>
                </a:r>
                <a:r>
                  <a:rPr lang="en-GB" sz="2000" dirty="0" smtClean="0"/>
                  <a:t>.</a:t>
                </a:r>
                <a:r>
                  <a:rPr lang="en-GB" sz="2000" dirty="0" smtClean="0"/>
                  <a:t/>
                </a:r>
                <a:br>
                  <a:rPr lang="en-GB" sz="2000" dirty="0" smtClean="0"/>
                </a:br>
                <a:r>
                  <a:rPr lang="en-GB" sz="2000" dirty="0" smtClean="0"/>
                  <a:t>a</a:t>
                </a:r>
                <a:r>
                  <a:rPr lang="en-GB" sz="2000" dirty="0"/>
                  <a:t>) 	Find her </a:t>
                </a:r>
                <a:r>
                  <a:rPr lang="en-GB" sz="2000" i="1" dirty="0" smtClean="0"/>
                  <a:t>x</a:t>
                </a:r>
                <a:r>
                  <a:rPr lang="en-GB" sz="2000" dirty="0" smtClean="0"/>
                  <a:t>-velocity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  <a:r>
                  <a:rPr lang="en-GB" sz="2000" dirty="0" smtClean="0"/>
                  <a:t>and </a:t>
                </a:r>
                <a:r>
                  <a:rPr lang="en-GB" sz="2000" dirty="0"/>
                  <a:t>position </a:t>
                </a:r>
                <a:r>
                  <a:rPr lang="en-GB" sz="2000" i="1" dirty="0"/>
                  <a:t>x</a:t>
                </a:r>
                <a:r>
                  <a:rPr lang="en-GB" sz="2000" dirty="0"/>
                  <a:t> as functions of time.</a:t>
                </a:r>
                <a:br>
                  <a:rPr lang="en-GB" sz="2000" dirty="0"/>
                </a:br>
                <a:r>
                  <a:rPr lang="en-GB" sz="2000" dirty="0"/>
                  <a:t>b) 	When is her </a:t>
                </a:r>
                <a:r>
                  <a:rPr lang="en-GB" sz="2000" i="1" dirty="0"/>
                  <a:t>x</a:t>
                </a:r>
                <a:r>
                  <a:rPr lang="en-GB" sz="2000" dirty="0"/>
                  <a:t>-velocity maximum?</a:t>
                </a: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361950" algn="l"/>
                  </a:tabLst>
                </a:pPr>
                <a:r>
                  <a:rPr lang="en-GB" sz="2000" dirty="0" smtClean="0"/>
                  <a:t>c)	     What </a:t>
                </a:r>
                <a:r>
                  <a:rPr lang="en-GB" sz="2000" dirty="0"/>
                  <a:t>is that maximum </a:t>
                </a:r>
                <a:r>
                  <a:rPr lang="en-GB" sz="2000" i="1" dirty="0"/>
                  <a:t>x</a:t>
                </a:r>
                <a:r>
                  <a:rPr lang="en-GB" sz="2000" dirty="0"/>
                  <a:t>-velocity?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11" t="-6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02_29_Fig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427" y="3484345"/>
            <a:ext cx="11237528" cy="2635655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44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1981200" y="277813"/>
            <a:ext cx="8229600" cy="900112"/>
          </a:xfrm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1981200" y="1295401"/>
            <a:ext cx="8229600" cy="4530725"/>
          </a:xfrm>
        </p:spPr>
        <p:txBody>
          <a:bodyPr/>
          <a:lstStyle/>
          <a:p>
            <a:endParaRPr lang="en-US" smtClean="0"/>
          </a:p>
        </p:txBody>
      </p:sp>
      <p:sp>
        <p:nvSpPr>
          <p:cNvPr id="55300" name="TextBox 3"/>
          <p:cNvSpPr txBox="1">
            <a:spLocks noChangeArrowheads="1"/>
          </p:cNvSpPr>
          <p:nvPr/>
        </p:nvSpPr>
        <p:spPr bwMode="auto">
          <a:xfrm>
            <a:off x="2678113" y="3146425"/>
            <a:ext cx="68897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of chapter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/>
            <a:r>
              <a:rPr lang="en-GB" dirty="0" smtClean="0"/>
              <a:t>Distance is the length of the path travelled by an object.</a:t>
            </a:r>
          </a:p>
          <a:p>
            <a:pPr marL="381000" indent="-381000"/>
            <a:r>
              <a:rPr lang="en-GB" dirty="0" smtClean="0"/>
              <a:t>Displacement is the straight line length from the start point to the end point </a:t>
            </a:r>
            <a:r>
              <a:rPr lang="en-GB" dirty="0" smtClean="0">
                <a:solidFill>
                  <a:srgbClr val="FF0000"/>
                </a:solidFill>
              </a:rPr>
              <a:t>plus</a:t>
            </a:r>
            <a:r>
              <a:rPr lang="en-GB" dirty="0" smtClean="0"/>
              <a:t> the direction of that line with respect to a reference direction.</a:t>
            </a:r>
          </a:p>
          <a:p>
            <a:pPr marL="381000" indent="-381000"/>
            <a:r>
              <a:rPr lang="en-GB" dirty="0" smtClean="0"/>
              <a:t>Distance is a </a:t>
            </a:r>
            <a:r>
              <a:rPr lang="en-GB" dirty="0" smtClean="0">
                <a:solidFill>
                  <a:srgbClr val="FF0000"/>
                </a:solidFill>
              </a:rPr>
              <a:t>scalar</a:t>
            </a:r>
            <a:r>
              <a:rPr lang="en-GB" dirty="0" smtClean="0"/>
              <a:t> and displacement is a </a:t>
            </a:r>
            <a:r>
              <a:rPr lang="en-GB" dirty="0" smtClean="0">
                <a:solidFill>
                  <a:srgbClr val="FF0000"/>
                </a:solidFill>
              </a:rPr>
              <a:t>vector</a:t>
            </a:r>
            <a:r>
              <a:rPr lang="en-GB" dirty="0" smtClean="0"/>
              <a:t>.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</a:p>
          <a:p>
            <a:pPr marL="381000" indent="-381000">
              <a:buNone/>
            </a:pPr>
            <a:endParaRPr lang="en-GB" dirty="0" smtClean="0"/>
          </a:p>
          <a:p>
            <a:pPr marL="381000" indent="-381000"/>
            <a:endParaRPr lang="en-GB" dirty="0" smtClean="0"/>
          </a:p>
        </p:txBody>
      </p:sp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296845" y="3974931"/>
            <a:ext cx="7217912" cy="2398466"/>
            <a:chOff x="1290638" y="3908425"/>
            <a:chExt cx="7217912" cy="2052638"/>
          </a:xfrm>
        </p:grpSpPr>
        <p:sp>
          <p:nvSpPr>
            <p:cNvPr id="10246" name="Rectangle 14"/>
            <p:cNvSpPr>
              <a:spLocks noChangeAspect="1" noChangeArrowheads="1"/>
            </p:cNvSpPr>
            <p:nvPr/>
          </p:nvSpPr>
          <p:spPr bwMode="auto">
            <a:xfrm>
              <a:off x="1290638" y="5608636"/>
              <a:ext cx="225425" cy="234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10247" name="Line 15"/>
            <p:cNvSpPr>
              <a:spLocks noChangeAspect="1" noChangeShapeType="1"/>
            </p:cNvSpPr>
            <p:nvPr/>
          </p:nvSpPr>
          <p:spPr bwMode="auto">
            <a:xfrm flipV="1">
              <a:off x="1512186" y="4260849"/>
              <a:ext cx="702" cy="170021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none" w="sm" len="med"/>
              <a:tailEnd type="arrow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48" name="Rectangle 16"/>
            <p:cNvSpPr>
              <a:spLocks noChangeArrowheads="1"/>
            </p:cNvSpPr>
            <p:nvPr/>
          </p:nvSpPr>
          <p:spPr bwMode="auto">
            <a:xfrm>
              <a:off x="1457326" y="3908425"/>
              <a:ext cx="266700" cy="33496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0249" name="Rectangle 17"/>
            <p:cNvSpPr>
              <a:spLocks noChangeArrowheads="1"/>
            </p:cNvSpPr>
            <p:nvPr/>
          </p:nvSpPr>
          <p:spPr bwMode="auto">
            <a:xfrm>
              <a:off x="4771502" y="5608635"/>
              <a:ext cx="490890" cy="2349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i="1" dirty="0">
                <a:latin typeface="Times New Roman" pitchFamily="18" charset="0"/>
                <a:cs typeface="Times New Roman" pitchFamily="18" charset="0"/>
              </a:endParaRPr>
            </a:p>
            <a:p>
              <a:pPr eaLnBrk="0" hangingPunct="0"/>
              <a:r>
                <a:rPr lang="en-GB" i="1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50" name="Line 18"/>
            <p:cNvSpPr>
              <a:spLocks noChangeShapeType="1"/>
            </p:cNvSpPr>
            <p:nvPr/>
          </p:nvSpPr>
          <p:spPr bwMode="auto">
            <a:xfrm flipV="1">
              <a:off x="1504951" y="4751387"/>
              <a:ext cx="2740023" cy="957263"/>
            </a:xfrm>
            <a:prstGeom prst="line">
              <a:avLst/>
            </a:prstGeom>
            <a:noFill/>
            <a:ln w="15875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51" name="Line 33"/>
            <p:cNvSpPr>
              <a:spLocks noChangeAspect="1" noChangeShapeType="1"/>
            </p:cNvSpPr>
            <p:nvPr/>
          </p:nvSpPr>
          <p:spPr bwMode="auto">
            <a:xfrm>
              <a:off x="1516063" y="5718174"/>
              <a:ext cx="3049586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none" w="sm" len="med"/>
              <a:tailEnd type="arrow" w="med" len="med"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52" name="Freeform 34"/>
            <p:cNvSpPr>
              <a:spLocks/>
            </p:cNvSpPr>
            <p:nvPr/>
          </p:nvSpPr>
          <p:spPr bwMode="auto">
            <a:xfrm>
              <a:off x="1512888" y="4746427"/>
              <a:ext cx="2728911" cy="960635"/>
            </a:xfrm>
            <a:custGeom>
              <a:avLst/>
              <a:gdLst>
                <a:gd name="T0" fmla="*/ 0 w 1719"/>
                <a:gd name="T1" fmla="*/ 2147483647 h 612"/>
                <a:gd name="T2" fmla="*/ 2147483647 w 1719"/>
                <a:gd name="T3" fmla="*/ 2147483647 h 612"/>
                <a:gd name="T4" fmla="*/ 2147483647 w 1719"/>
                <a:gd name="T5" fmla="*/ 2147483647 h 612"/>
                <a:gd name="T6" fmla="*/ 2147483647 w 1719"/>
                <a:gd name="T7" fmla="*/ 2147483647 h 612"/>
                <a:gd name="T8" fmla="*/ 2147483647 w 1719"/>
                <a:gd name="T9" fmla="*/ 2147483647 h 612"/>
                <a:gd name="T10" fmla="*/ 2147483647 w 1719"/>
                <a:gd name="T11" fmla="*/ 0 h 6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19"/>
                <a:gd name="T19" fmla="*/ 0 h 612"/>
                <a:gd name="T20" fmla="*/ 1719 w 1719"/>
                <a:gd name="T21" fmla="*/ 612 h 6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19" h="612">
                  <a:moveTo>
                    <a:pt x="0" y="612"/>
                  </a:moveTo>
                  <a:cubicBezTo>
                    <a:pt x="32" y="547"/>
                    <a:pt x="102" y="307"/>
                    <a:pt x="192" y="219"/>
                  </a:cubicBezTo>
                  <a:cubicBezTo>
                    <a:pt x="282" y="131"/>
                    <a:pt x="397" y="65"/>
                    <a:pt x="540" y="82"/>
                  </a:cubicBezTo>
                  <a:cubicBezTo>
                    <a:pt x="683" y="99"/>
                    <a:pt x="892" y="285"/>
                    <a:pt x="1052" y="320"/>
                  </a:cubicBezTo>
                  <a:cubicBezTo>
                    <a:pt x="1212" y="355"/>
                    <a:pt x="1389" y="345"/>
                    <a:pt x="1500" y="292"/>
                  </a:cubicBezTo>
                  <a:cubicBezTo>
                    <a:pt x="1611" y="239"/>
                    <a:pt x="1665" y="119"/>
                    <a:pt x="1719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53" name="Arc 35"/>
            <p:cNvSpPr>
              <a:spLocks/>
            </p:cNvSpPr>
            <p:nvPr/>
          </p:nvSpPr>
          <p:spPr bwMode="auto">
            <a:xfrm rot="632368" flipH="1" flipV="1">
              <a:off x="2109788" y="5476874"/>
              <a:ext cx="188913" cy="223837"/>
            </a:xfrm>
            <a:custGeom>
              <a:avLst/>
              <a:gdLst>
                <a:gd name="T0" fmla="*/ 2147483647 w 21600"/>
                <a:gd name="T1" fmla="*/ 2147483647 h 25700"/>
                <a:gd name="T2" fmla="*/ 2147483647 w 21600"/>
                <a:gd name="T3" fmla="*/ 0 h 25700"/>
                <a:gd name="T4" fmla="*/ 2147483647 w 21600"/>
                <a:gd name="T5" fmla="*/ 2147483647 h 257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700"/>
                <a:gd name="T11" fmla="*/ 21600 w 21600"/>
                <a:gd name="T12" fmla="*/ 25700 h 257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700" fill="none" extrusionOk="0">
                  <a:moveTo>
                    <a:pt x="13500" y="25700"/>
                  </a:moveTo>
                  <a:cubicBezTo>
                    <a:pt x="5341" y="22399"/>
                    <a:pt x="0" y="14478"/>
                    <a:pt x="0" y="5676"/>
                  </a:cubicBezTo>
                  <a:cubicBezTo>
                    <a:pt x="-1" y="3758"/>
                    <a:pt x="255" y="1849"/>
                    <a:pt x="759" y="0"/>
                  </a:cubicBezTo>
                </a:path>
                <a:path w="21600" h="25700" stroke="0" extrusionOk="0">
                  <a:moveTo>
                    <a:pt x="13500" y="25700"/>
                  </a:moveTo>
                  <a:cubicBezTo>
                    <a:pt x="5341" y="22399"/>
                    <a:pt x="0" y="14478"/>
                    <a:pt x="0" y="5676"/>
                  </a:cubicBezTo>
                  <a:cubicBezTo>
                    <a:pt x="-1" y="3758"/>
                    <a:pt x="255" y="1849"/>
                    <a:pt x="759" y="0"/>
                  </a:cubicBezTo>
                  <a:lnTo>
                    <a:pt x="21600" y="5676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54" name="Rectangle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918522" y="4857750"/>
                  <a:ext cx="3590028" cy="52704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12700" tIns="12700" rIns="12700" bIns="12700"/>
                <a:lstStyle/>
                <a:p>
                  <a:pPr eaLnBrk="0" hangingPunct="0"/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Displacement </a:t>
                  </a:r>
                  <a:r>
                    <a:rPr lang="en-US" dirty="0" smtClean="0">
                      <a:latin typeface="Times New Roman" pitchFamily="18" charset="0"/>
                      <a:cs typeface="Times New Roman" pitchFamily="18" charset="0"/>
                    </a:rPr>
                    <a:t>is the length </a:t>
                  </a:r>
                  <a:r>
                    <a:rPr lang="en-US" dirty="0">
                      <a:latin typeface="Times New Roman" pitchFamily="18" charset="0"/>
                      <a:cs typeface="Times New Roman" pitchFamily="18" charset="0"/>
                    </a:rPr>
                    <a:t>of arrow and the angle </a:t>
                  </a:r>
                  <a14:m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𝜃</m:t>
                      </m:r>
                    </m:oMath>
                  </a14:m>
                  <a:r>
                    <a:rPr lang="en-US" i="1" dirty="0" smtClean="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endParaRPr lang="en-US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0254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18522" y="4857750"/>
                  <a:ext cx="3590028" cy="527048"/>
                </a:xfrm>
                <a:prstGeom prst="rect">
                  <a:avLst/>
                </a:prstGeom>
                <a:blipFill>
                  <a:blip r:embed="rId2"/>
                  <a:stretch>
                    <a:fillRect l="-3735" t="-10891" b="-14851"/>
                  </a:stretch>
                </a:blipFill>
                <a:ln w="127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55" name="Rectangle 37"/>
            <p:cNvSpPr>
              <a:spLocks noChangeArrowheads="1"/>
            </p:cNvSpPr>
            <p:nvPr/>
          </p:nvSpPr>
          <p:spPr bwMode="auto">
            <a:xfrm>
              <a:off x="2433637" y="5414961"/>
              <a:ext cx="349250" cy="2873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i="1" dirty="0">
                  <a:latin typeface="Symbol" pitchFamily="18" charset="2"/>
                  <a:cs typeface="Times New Roman" pitchFamily="18" charset="0"/>
                </a:rPr>
                <a:t>q</a:t>
              </a:r>
            </a:p>
            <a:p>
              <a:pPr eaLnBrk="0" hangingPunct="0"/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56" name="Rectangle 38"/>
            <p:cNvSpPr>
              <a:spLocks noChangeAspect="1" noChangeArrowheads="1"/>
            </p:cNvSpPr>
            <p:nvPr/>
          </p:nvSpPr>
          <p:spPr bwMode="auto">
            <a:xfrm>
              <a:off x="2493962" y="4075112"/>
              <a:ext cx="3773486" cy="3349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eaLnBrk="0" hangingPunct="0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Distance = Length of curve</a:t>
              </a:r>
            </a:p>
          </p:txBody>
        </p:sp>
        <p:sp>
          <p:nvSpPr>
            <p:cNvPr id="10257" name="Line 39"/>
            <p:cNvSpPr>
              <a:spLocks noChangeShapeType="1"/>
            </p:cNvSpPr>
            <p:nvPr/>
          </p:nvSpPr>
          <p:spPr bwMode="auto">
            <a:xfrm flipV="1">
              <a:off x="2587625" y="4465637"/>
              <a:ext cx="595312" cy="392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58" name="Line 40"/>
            <p:cNvSpPr>
              <a:spLocks noChangeShapeType="1"/>
            </p:cNvSpPr>
            <p:nvPr/>
          </p:nvSpPr>
          <p:spPr bwMode="auto">
            <a:xfrm>
              <a:off x="3660775" y="5003799"/>
              <a:ext cx="904874" cy="66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</a:t>
            </a:r>
            <a:r>
              <a:rPr lang="en-US" dirty="0" err="1" smtClean="0"/>
              <a:t>vs</a:t>
            </a:r>
            <a:r>
              <a:rPr lang="en-US" dirty="0" smtClean="0"/>
              <a:t> displacement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tabLst>
                <a:tab pos="628650" algn="l"/>
              </a:tabLst>
            </a:pPr>
            <a:r>
              <a:rPr lang="en-GB" sz="2000" dirty="0"/>
              <a:t>Smoke particle undergoes Brownian motion from O to A to B to C to D</a:t>
            </a:r>
            <a:r>
              <a:rPr lang="en-GB" sz="2000" dirty="0" smtClean="0"/>
              <a:t>.</a:t>
            </a:r>
          </a:p>
          <a:p>
            <a:pPr marL="0" indent="0">
              <a:buNone/>
              <a:tabLst>
                <a:tab pos="446088" algn="l"/>
              </a:tabLst>
            </a:pPr>
            <a:r>
              <a:rPr lang="en-GB" sz="2000" dirty="0"/>
              <a:t>a)	What is the distance travelled to D from O?</a:t>
            </a:r>
            <a:br>
              <a:rPr lang="en-GB" sz="2000" dirty="0"/>
            </a:br>
            <a:r>
              <a:rPr lang="en-GB" sz="2000" dirty="0"/>
              <a:t>b)	What is the displacement of D from O?</a:t>
            </a:r>
          </a:p>
          <a:p>
            <a:pPr marL="0" indent="0">
              <a:buNone/>
              <a:tabLst>
                <a:tab pos="628650" algn="l"/>
              </a:tabLst>
            </a:pPr>
            <a:endParaRPr lang="en-GB" sz="2000" dirty="0"/>
          </a:p>
          <a:p>
            <a:pPr marL="381000" indent="-381000">
              <a:buNone/>
            </a:pPr>
            <a:endParaRPr lang="en-GB" sz="2000" dirty="0" smtClean="0"/>
          </a:p>
          <a:p>
            <a:pPr marL="381000" indent="-381000"/>
            <a:endParaRPr lang="en-GB" sz="2000" dirty="0" smtClean="0"/>
          </a:p>
        </p:txBody>
      </p:sp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grpSp>
        <p:nvGrpSpPr>
          <p:cNvPr id="20" name="Group 17"/>
          <p:cNvGrpSpPr>
            <a:grpSpLocks/>
          </p:cNvGrpSpPr>
          <p:nvPr/>
        </p:nvGrpSpPr>
        <p:grpSpPr bwMode="auto">
          <a:xfrm>
            <a:off x="2563515" y="3233738"/>
            <a:ext cx="3655495" cy="2528084"/>
            <a:chOff x="1042" y="1734"/>
            <a:chExt cx="2426" cy="1678"/>
          </a:xfrm>
        </p:grpSpPr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279" y="2709"/>
              <a:ext cx="768" cy="54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2937" y="1734"/>
              <a:ext cx="324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GB" altLang="zh-CN">
                  <a:latin typeface="Times New Roman" panose="02020603050405020304" pitchFamily="18" charset="0"/>
                  <a:ea typeface="SimSun" pitchFamily="2" charset="-122"/>
                  <a:cs typeface="Times New Roman" panose="02020603050405020304" pitchFamily="18" charset="0"/>
                </a:rPr>
                <a:t>C</a:t>
              </a:r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6"/>
            <p:cNvSpPr>
              <a:spLocks noChangeShapeType="1"/>
            </p:cNvSpPr>
            <p:nvPr/>
          </p:nvSpPr>
          <p:spPr bwMode="auto">
            <a:xfrm>
              <a:off x="1286" y="2717"/>
              <a:ext cx="477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 flipV="1">
              <a:off x="1277" y="2004"/>
              <a:ext cx="863" cy="7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Line 8"/>
            <p:cNvSpPr>
              <a:spLocks noChangeShapeType="1"/>
            </p:cNvSpPr>
            <p:nvPr/>
          </p:nvSpPr>
          <p:spPr bwMode="auto">
            <a:xfrm flipV="1">
              <a:off x="2060" y="1889"/>
              <a:ext cx="880" cy="1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2140" y="1998"/>
              <a:ext cx="1052" cy="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>
              <a:off x="2940" y="1897"/>
              <a:ext cx="264" cy="7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 flipH="1" flipV="1">
              <a:off x="1620" y="2953"/>
              <a:ext cx="71" cy="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arrow" w="lg" len="lg"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2027" y="1734"/>
              <a:ext cx="287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GB" altLang="zh-CN">
                  <a:latin typeface="Times New Roman" panose="02020603050405020304" pitchFamily="18" charset="0"/>
                  <a:ea typeface="SimSun" pitchFamily="2" charset="-122"/>
                  <a:cs typeface="Times New Roman" panose="02020603050405020304" pitchFamily="18" charset="0"/>
                </a:rPr>
                <a:t>A</a:t>
              </a:r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 Box 14"/>
            <p:cNvSpPr txBox="1">
              <a:spLocks noChangeArrowheads="1"/>
            </p:cNvSpPr>
            <p:nvPr/>
          </p:nvSpPr>
          <p:spPr bwMode="auto">
            <a:xfrm>
              <a:off x="3216" y="2551"/>
              <a:ext cx="252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GB" altLang="zh-CN">
                  <a:latin typeface="Times New Roman" panose="02020603050405020304" pitchFamily="18" charset="0"/>
                  <a:ea typeface="SimSun" pitchFamily="2" charset="-122"/>
                  <a:cs typeface="Times New Roman" panose="02020603050405020304" pitchFamily="18" charset="0"/>
                </a:rPr>
                <a:t>B</a:t>
              </a:r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042" y="2585"/>
              <a:ext cx="261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GB" altLang="zh-CN">
                  <a:latin typeface="Times New Roman" panose="02020603050405020304" pitchFamily="18" charset="0"/>
                  <a:ea typeface="SimSun" pitchFamily="2" charset="-122"/>
                  <a:cs typeface="Times New Roman" panose="02020603050405020304" pitchFamily="18" charset="0"/>
                </a:rPr>
                <a:t>O</a:t>
              </a:r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16"/>
            <p:cNvSpPr txBox="1">
              <a:spLocks noChangeArrowheads="1"/>
            </p:cNvSpPr>
            <p:nvPr/>
          </p:nvSpPr>
          <p:spPr bwMode="auto">
            <a:xfrm>
              <a:off x="2099" y="3147"/>
              <a:ext cx="278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GB" altLang="zh-CN">
                  <a:latin typeface="Times New Roman" panose="02020603050405020304" pitchFamily="18" charset="0"/>
                  <a:ea typeface="SimSun" pitchFamily="2" charset="-122"/>
                  <a:cs typeface="Times New Roman" panose="02020603050405020304" pitchFamily="18" charset="0"/>
                </a:rPr>
                <a:t>D</a:t>
              </a:r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tabLst>
                <a:tab pos="628650" algn="l"/>
              </a:tabLst>
            </a:pPr>
            <a:r>
              <a:rPr lang="en-GB" sz="2000" dirty="0"/>
              <a:t>A body moves in a circle in the clockwise direction starting from O to E.</a:t>
            </a:r>
          </a:p>
          <a:p>
            <a:pPr marL="0" indent="0">
              <a:buNone/>
              <a:tabLst>
                <a:tab pos="534988" algn="l"/>
              </a:tabLst>
            </a:pPr>
            <a:r>
              <a:rPr lang="en-GB" sz="2000" dirty="0" smtClean="0"/>
              <a:t>a</a:t>
            </a:r>
            <a:r>
              <a:rPr lang="en-GB" sz="2000" dirty="0"/>
              <a:t>)	What is the distance travelled by the body from O to E?</a:t>
            </a:r>
            <a:br>
              <a:rPr lang="en-GB" sz="2000" dirty="0"/>
            </a:br>
            <a:r>
              <a:rPr lang="en-GB" sz="2000" dirty="0"/>
              <a:t>b)	What is the displacement of the body at E from O?</a:t>
            </a:r>
            <a:br>
              <a:rPr lang="en-GB" sz="2000" dirty="0"/>
            </a:br>
            <a:r>
              <a:rPr lang="en-GB" sz="2000" dirty="0"/>
              <a:t>c)	What is the distance travelled by the body when it returns to O?</a:t>
            </a:r>
            <a:br>
              <a:rPr lang="en-GB" sz="2000" dirty="0"/>
            </a:br>
            <a:r>
              <a:rPr lang="en-GB" sz="2000" dirty="0"/>
              <a:t>d)	What is the displacement of the body when it returns to O?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555511" y="4085062"/>
            <a:ext cx="2444907" cy="2034938"/>
            <a:chOff x="2062" y="1560"/>
            <a:chExt cx="1312" cy="1092"/>
          </a:xfrm>
        </p:grpSpPr>
        <p:sp>
          <p:nvSpPr>
            <p:cNvPr id="12293" name="Oval 18"/>
            <p:cNvSpPr>
              <a:spLocks noChangeArrowheads="1"/>
            </p:cNvSpPr>
            <p:nvPr/>
          </p:nvSpPr>
          <p:spPr bwMode="auto">
            <a:xfrm>
              <a:off x="2062" y="1560"/>
              <a:ext cx="949" cy="939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94" name="Line 19"/>
            <p:cNvSpPr>
              <a:spLocks noChangeShapeType="1"/>
            </p:cNvSpPr>
            <p:nvPr/>
          </p:nvSpPr>
          <p:spPr bwMode="auto">
            <a:xfrm flipH="1">
              <a:off x="2275" y="2167"/>
              <a:ext cx="301" cy="25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95" name="Line 20"/>
            <p:cNvSpPr>
              <a:spLocks noChangeShapeType="1"/>
            </p:cNvSpPr>
            <p:nvPr/>
          </p:nvSpPr>
          <p:spPr bwMode="auto">
            <a:xfrm flipH="1">
              <a:off x="2571" y="1844"/>
              <a:ext cx="395" cy="3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endParaRPr 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96" name="Text Box 21"/>
            <p:cNvSpPr txBox="1">
              <a:spLocks noChangeArrowheads="1"/>
            </p:cNvSpPr>
            <p:nvPr/>
          </p:nvSpPr>
          <p:spPr bwMode="auto">
            <a:xfrm>
              <a:off x="2983" y="1661"/>
              <a:ext cx="391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GB" altLang="zh-CN" sz="1600">
                  <a:latin typeface="Times New Roman" pitchFamily="18" charset="0"/>
                  <a:ea typeface="SimSun" pitchFamily="2" charset="-122"/>
                  <a:cs typeface="Times New Roman" pitchFamily="18" charset="0"/>
                </a:rPr>
                <a:t>O</a:t>
              </a:r>
              <a:endParaRPr lang="en-GB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297" name="Text Box 22"/>
            <p:cNvSpPr txBox="1">
              <a:spLocks noChangeArrowheads="1"/>
            </p:cNvSpPr>
            <p:nvPr/>
          </p:nvSpPr>
          <p:spPr bwMode="auto">
            <a:xfrm>
              <a:off x="2082" y="2403"/>
              <a:ext cx="391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GB" altLang="zh-CN" sz="1600">
                  <a:latin typeface="Times New Roman" pitchFamily="18" charset="0"/>
                  <a:ea typeface="SimSun" pitchFamily="2" charset="-122"/>
                  <a:cs typeface="Times New Roman" pitchFamily="18" charset="0"/>
                </a:rPr>
                <a:t>E</a:t>
              </a:r>
              <a:endParaRPr lang="en-GB" sz="16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81000" indent="-381000"/>
                <a:r>
                  <a:rPr lang="en-GB" dirty="0" smtClean="0"/>
                  <a:t>The average velocity is </a:t>
                </a:r>
                <a:r>
                  <a:rPr lang="en-GB" dirty="0"/>
                  <a:t>a vector whose </a:t>
                </a:r>
                <a:r>
                  <a:rPr lang="en-GB" i="1" dirty="0"/>
                  <a:t>x</a:t>
                </a:r>
                <a:r>
                  <a:rPr lang="en-GB" dirty="0"/>
                  <a:t>-component is defined </a:t>
                </a:r>
                <a:r>
                  <a:rPr lang="en-GB" dirty="0" smtClean="0"/>
                  <a:t>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381000" indent="-381000"/>
                <a:endParaRPr lang="en-GB" dirty="0" smtClean="0"/>
              </a:p>
              <a:p>
                <a:pPr marL="381000" indent="-381000">
                  <a:buNone/>
                </a:pPr>
                <a:endParaRPr lang="en-GB" dirty="0" smtClean="0"/>
              </a:p>
              <a:p>
                <a:pPr marL="381000" indent="-381000"/>
                <a:endParaRPr lang="en-GB" dirty="0" smtClean="0">
                  <a:solidFill>
                    <a:srgbClr val="FF0000"/>
                  </a:solidFill>
                </a:endParaRPr>
              </a:p>
              <a:p>
                <a:pPr marL="381000" indent="-381000">
                  <a:buNone/>
                </a:pPr>
                <a:endParaRPr lang="en-GB" dirty="0" smtClean="0"/>
              </a:p>
              <a:p>
                <a:pPr marL="381000" indent="-381000"/>
                <a:endParaRPr lang="en-GB" dirty="0" smtClean="0"/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93" t="-10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Rectangle 16"/>
          <p:cNvSpPr>
            <a:spLocks noChangeArrowheads="1"/>
          </p:cNvSpPr>
          <p:nvPr/>
        </p:nvSpPr>
        <p:spPr bwMode="auto">
          <a:xfrm>
            <a:off x="1524001" y="30490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velocity</a:t>
            </a:r>
            <a:endParaRPr lang="en-US" dirty="0"/>
          </a:p>
        </p:txBody>
      </p:sp>
      <p:pic>
        <p:nvPicPr>
          <p:cNvPr id="7" name="Picture 4" descr="02_Figure02-I"/>
          <p:cNvPicPr>
            <a:picLocks noChangeAspect="1" noChangeArrowheads="1"/>
          </p:cNvPicPr>
          <p:nvPr/>
        </p:nvPicPr>
        <p:blipFill>
          <a:blip r:embed="rId3" cstate="print"/>
          <a:srcRect b="4887"/>
          <a:stretch>
            <a:fillRect/>
          </a:stretch>
        </p:blipFill>
        <p:spPr bwMode="auto">
          <a:xfrm>
            <a:off x="2419350" y="2967580"/>
            <a:ext cx="7414259" cy="3152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Official (Closed), Non-sensitive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3401</TotalTime>
  <Words>5624</Words>
  <Application>Microsoft Office PowerPoint</Application>
  <PresentationFormat>Widescreen</PresentationFormat>
  <Paragraphs>485</Paragraphs>
  <Slides>59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SimSun</vt:lpstr>
      <vt:lpstr>Arial</vt:lpstr>
      <vt:lpstr>Calibri</vt:lpstr>
      <vt:lpstr>Cambria Math</vt:lpstr>
      <vt:lpstr>SFRM1200</vt:lpstr>
      <vt:lpstr>Symbol</vt:lpstr>
      <vt:lpstr>Times New Roman</vt:lpstr>
      <vt:lpstr>Wingdings 3</vt:lpstr>
      <vt:lpstr>Retrospect</vt:lpstr>
      <vt:lpstr>Kinematics</vt:lpstr>
      <vt:lpstr>Kinematics</vt:lpstr>
      <vt:lpstr>Motion in one dimension</vt:lpstr>
      <vt:lpstr>Motion of a particle in a straight line</vt:lpstr>
      <vt:lpstr>Displacement</vt:lpstr>
      <vt:lpstr>Distance vs displacement</vt:lpstr>
      <vt:lpstr>Example 1</vt:lpstr>
      <vt:lpstr>Example 2</vt:lpstr>
      <vt:lpstr>Average velocity</vt:lpstr>
      <vt:lpstr>Position-time graph x-t graph</vt:lpstr>
      <vt:lpstr>Speed and velocity</vt:lpstr>
      <vt:lpstr>PowerPoint Presentation</vt:lpstr>
      <vt:lpstr>Instantaneous velocity for straight line motion</vt:lpstr>
      <vt:lpstr>Instantaneous velocity for straight line motion</vt:lpstr>
      <vt:lpstr>Instantaneous velocity from x-t graph for straight line motion</vt:lpstr>
      <vt:lpstr>Example 3</vt:lpstr>
      <vt:lpstr>Average acceleration for straight line motion</vt:lpstr>
      <vt:lpstr>Instantaneous acceleration for straight line motion</vt:lpstr>
      <vt:lpstr>Instantaneous acceleration from vx-t graph for straight line motion</vt:lpstr>
      <vt:lpstr>Instantaneous acceleration from x-t graph for straight line motion</vt:lpstr>
      <vt:lpstr>Rules for the sign of x-acceleration</vt:lpstr>
      <vt:lpstr>Example 4</vt:lpstr>
      <vt:lpstr>Straight line motion with constant acceleration</vt:lpstr>
      <vt:lpstr>Straight line motion with constant acceleration</vt:lpstr>
      <vt:lpstr>Straight line motion with constant acceleration</vt:lpstr>
      <vt:lpstr>Example 5</vt:lpstr>
      <vt:lpstr>Example 6</vt:lpstr>
      <vt:lpstr>Graphs of uniform velocity</vt:lpstr>
      <vt:lpstr>Graphs of uniform acceleration</vt:lpstr>
      <vt:lpstr>Free fall - one dimensional motion with constant acceleration</vt:lpstr>
      <vt:lpstr>Example 7</vt:lpstr>
      <vt:lpstr>Example 7 - cont</vt:lpstr>
      <vt:lpstr>Motion in two and three dimensions</vt:lpstr>
      <vt:lpstr>Position vector</vt:lpstr>
      <vt:lpstr>Displacement vector</vt:lpstr>
      <vt:lpstr>Average velocity</vt:lpstr>
      <vt:lpstr>Instantaneous velocity</vt:lpstr>
      <vt:lpstr>Instantaneous velocity</vt:lpstr>
      <vt:lpstr>Motion in x-y plane</vt:lpstr>
      <vt:lpstr>Example 9</vt:lpstr>
      <vt:lpstr>Average acceleration</vt:lpstr>
      <vt:lpstr>Instantaneous acceleration</vt:lpstr>
      <vt:lpstr>Instantaneous acceleration</vt:lpstr>
      <vt:lpstr>Example 10</vt:lpstr>
      <vt:lpstr>Projectile motion</vt:lpstr>
      <vt:lpstr>Projectile motion</vt:lpstr>
      <vt:lpstr>Example 11</vt:lpstr>
      <vt:lpstr>Example 12</vt:lpstr>
      <vt:lpstr>Example 13</vt:lpstr>
      <vt:lpstr>Example 14</vt:lpstr>
      <vt:lpstr>Relative velocity</vt:lpstr>
      <vt:lpstr>Relative velocity in 1D</vt:lpstr>
      <vt:lpstr>Relative velocity in 2D and 3D</vt:lpstr>
      <vt:lpstr>Example 15a</vt:lpstr>
      <vt:lpstr>Example 15b</vt:lpstr>
      <vt:lpstr>PowerPoint Presentation</vt:lpstr>
      <vt:lpstr>Motion with a non-uniform acceleration</vt:lpstr>
      <vt:lpstr>Example 16</vt:lpstr>
      <vt:lpstr>PowerPoint Presentation</vt:lpstr>
    </vt:vector>
  </TitlesOfParts>
  <Company>Singapore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 electricity</dc:title>
  <dc:creator>Tan Teow Chye</dc:creator>
  <cp:lastModifiedBy>Sheh Lit CHANG (SP)</cp:lastModifiedBy>
  <cp:revision>464</cp:revision>
  <dcterms:created xsi:type="dcterms:W3CDTF">2018-09-30T12:15:30Z</dcterms:created>
  <dcterms:modified xsi:type="dcterms:W3CDTF">2021-10-27T02:30:51Z</dcterms:modified>
</cp:coreProperties>
</file>